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256" r:id="rId3"/>
    <p:sldId id="259" r:id="rId4"/>
    <p:sldId id="260" r:id="rId5"/>
    <p:sldId id="261" r:id="rId6"/>
    <p:sldId id="262" r:id="rId7"/>
    <p:sldId id="263" r:id="rId8"/>
    <p:sldId id="264" r:id="rId9"/>
    <p:sldId id="265" r:id="rId10"/>
    <p:sldId id="266" r:id="rId11"/>
    <p:sldId id="268" r:id="rId12"/>
    <p:sldId id="269" r:id="rId13"/>
    <p:sldId id="270" r:id="rId14"/>
    <p:sldId id="267"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6"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271B7"/>
    <a:srgbClr val="029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72" d="100"/>
          <a:sy n="72" d="100"/>
        </p:scale>
        <p:origin x="130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8E48E-B71E-4681-AD1A-76FC47C09AD8}" type="datetimeFigureOut">
              <a:rPr lang="ru-RU" smtClean="0"/>
              <a:t>16.03.2019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C032F-BBFC-457D-8DC1-E1793C6B3C1A}" type="slidenum">
              <a:rPr lang="ru-RU" smtClean="0"/>
              <a:t>‹#›</a:t>
            </a:fld>
            <a:endParaRPr lang="ru-RU"/>
          </a:p>
        </p:txBody>
      </p:sp>
    </p:spTree>
    <p:extLst>
      <p:ext uri="{BB962C8B-B14F-4D97-AF65-F5344CB8AC3E}">
        <p14:creationId xmlns:p14="http://schemas.microsoft.com/office/powerpoint/2010/main" val="4144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25DC032F-BBFC-457D-8DC1-E1793C6B3C1A}" type="slidenum">
              <a:rPr lang="ru-RU" smtClean="0"/>
              <a:t>1</a:t>
            </a:fld>
            <a:endParaRPr lang="ru-RU"/>
          </a:p>
        </p:txBody>
      </p:sp>
    </p:spTree>
    <p:extLst>
      <p:ext uri="{BB962C8B-B14F-4D97-AF65-F5344CB8AC3E}">
        <p14:creationId xmlns:p14="http://schemas.microsoft.com/office/powerpoint/2010/main" val="2624786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935"/>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77661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1A4441B-A39E-4AB5-805E-86AE78165A22}" type="datetimeFigureOut">
              <a:rPr lang="ru-RU" smtClean="0"/>
              <a:t>16.03.2019</a:t>
            </a:fld>
            <a:endParaRPr lang="ru-RU"/>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1FC1D3F-0745-43F7-98FF-4F3DC31C37A6}" type="slidenum">
              <a:rPr lang="ru-RU" smtClean="0"/>
              <a:t>‹#›</a:t>
            </a:fld>
            <a:endParaRPr lang="ru-RU"/>
          </a:p>
        </p:txBody>
      </p:sp>
      <p:sp>
        <p:nvSpPr>
          <p:cNvPr id="14" name="Подзаголовок 2">
            <a:extLst>
              <a:ext uri="{FF2B5EF4-FFF2-40B4-BE49-F238E27FC236}">
                <a16:creationId xmlns:a16="http://schemas.microsoft.com/office/drawing/2014/main" id="{C9FD65AA-BA98-4FFA-9066-962D0A53DD06}"/>
              </a:ext>
            </a:extLst>
          </p:cNvPr>
          <p:cNvSpPr txBox="1">
            <a:spLocks/>
          </p:cNvSpPr>
          <p:nvPr userDrawn="1"/>
        </p:nvSpPr>
        <p:spPr>
          <a:xfrm flipH="1">
            <a:off x="-1" y="6612107"/>
            <a:ext cx="9143999" cy="248717"/>
          </a:xfrm>
          <a:prstGeom prst="rect">
            <a:avLst/>
          </a:prstGeom>
          <a:solidFill>
            <a:srgbClr val="0290C2"/>
          </a:solidFill>
          <a:effectLst>
            <a:softEdge rad="0"/>
          </a:effectLst>
        </p:spPr>
        <p:txBody>
          <a:bodyPr vert="horz" lIns="91440" tIns="45720" rIns="91440" bIns="36000"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200" b="1" dirty="0">
              <a:solidFill>
                <a:schemeClr val="bg1"/>
              </a:solidFill>
            </a:endParaRPr>
          </a:p>
        </p:txBody>
      </p:sp>
      <p:sp>
        <p:nvSpPr>
          <p:cNvPr id="16" name="Подзаголовок 2">
            <a:extLst>
              <a:ext uri="{FF2B5EF4-FFF2-40B4-BE49-F238E27FC236}">
                <a16:creationId xmlns:a16="http://schemas.microsoft.com/office/drawing/2014/main" id="{8BC43490-A5AF-4C58-B946-2EFFC9C2E5B9}"/>
              </a:ext>
            </a:extLst>
          </p:cNvPr>
          <p:cNvSpPr txBox="1">
            <a:spLocks/>
          </p:cNvSpPr>
          <p:nvPr userDrawn="1"/>
        </p:nvSpPr>
        <p:spPr>
          <a:xfrm flipH="1">
            <a:off x="0" y="6016466"/>
            <a:ext cx="9143999" cy="653595"/>
          </a:xfrm>
          <a:prstGeom prst="snip1Rect">
            <a:avLst>
              <a:gd name="adj" fmla="val 50000"/>
            </a:avLst>
          </a:prstGeom>
          <a:solidFill>
            <a:srgbClr val="0290C2"/>
          </a:solidFill>
          <a:effectLst>
            <a:softEdge rad="0"/>
          </a:effectLst>
        </p:spPr>
        <p:txBody>
          <a:bodyPr vert="horz" lIns="720000" tIns="45720" rIns="90000" bIns="3600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US" sz="1200" b="1" dirty="0">
                <a:solidFill>
                  <a:schemeClr val="bg1"/>
                </a:solidFill>
              </a:rPr>
              <a:t>Bachelor’s Program</a:t>
            </a:r>
            <a:r>
              <a:rPr lang="en-US" sz="1200" b="1" baseline="0" dirty="0">
                <a:solidFill>
                  <a:schemeClr val="bg1"/>
                </a:solidFill>
              </a:rPr>
              <a:t> in Linguistics</a:t>
            </a:r>
          </a:p>
          <a:p>
            <a:pPr marL="0" indent="0" algn="ctr">
              <a:spcBef>
                <a:spcPts val="600"/>
              </a:spcBef>
              <a:buNone/>
            </a:pPr>
            <a:r>
              <a:rPr lang="ru-RU" sz="1200" b="1" baseline="0" dirty="0">
                <a:solidFill>
                  <a:schemeClr val="bg1"/>
                </a:solidFill>
              </a:rPr>
              <a:t>Направление 450302 «Лингвистика»</a:t>
            </a:r>
            <a:endParaRPr lang="en-US" sz="1200" b="1" dirty="0">
              <a:solidFill>
                <a:schemeClr val="bg1"/>
              </a:solidFill>
            </a:endParaRPr>
          </a:p>
        </p:txBody>
      </p:sp>
      <p:pic>
        <p:nvPicPr>
          <p:cNvPr id="17" name="Рисунок 16">
            <a:extLst>
              <a:ext uri="{FF2B5EF4-FFF2-40B4-BE49-F238E27FC236}">
                <a16:creationId xmlns:a16="http://schemas.microsoft.com/office/drawing/2014/main" id="{B39772E7-51BE-4E23-9EE5-BBFD06A6D5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9359" y="81785"/>
            <a:ext cx="859116" cy="632054"/>
          </a:xfrm>
          <a:prstGeom prst="rect">
            <a:avLst/>
          </a:prstGeom>
        </p:spPr>
      </p:pic>
      <p:pic>
        <p:nvPicPr>
          <p:cNvPr id="18" name="Рисунок 17">
            <a:extLst>
              <a:ext uri="{FF2B5EF4-FFF2-40B4-BE49-F238E27FC236}">
                <a16:creationId xmlns:a16="http://schemas.microsoft.com/office/drawing/2014/main" id="{2703B65D-B2AF-44B8-AB8C-BDDBF25E1C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0197" y="191619"/>
            <a:ext cx="1158622" cy="431883"/>
          </a:xfrm>
          <a:prstGeom prst="rect">
            <a:avLst/>
          </a:prstGeom>
        </p:spPr>
      </p:pic>
      <p:sp>
        <p:nvSpPr>
          <p:cNvPr id="19" name="Подзаголовок 2">
            <a:extLst>
              <a:ext uri="{FF2B5EF4-FFF2-40B4-BE49-F238E27FC236}">
                <a16:creationId xmlns:a16="http://schemas.microsoft.com/office/drawing/2014/main" id="{2FE13FB6-6BAC-4CC9-850D-AE4B2C67B127}"/>
              </a:ext>
            </a:extLst>
          </p:cNvPr>
          <p:cNvSpPr txBox="1">
            <a:spLocks/>
          </p:cNvSpPr>
          <p:nvPr userDrawn="1"/>
        </p:nvSpPr>
        <p:spPr>
          <a:xfrm rot="10800000" flipH="1">
            <a:off x="0" y="0"/>
            <a:ext cx="6347637" cy="720000"/>
          </a:xfrm>
          <a:prstGeom prst="snip1Rect">
            <a:avLst>
              <a:gd name="adj" fmla="val 50000"/>
            </a:avLst>
          </a:prstGeom>
          <a:solidFill>
            <a:srgbClr val="0290C2"/>
          </a:solidFill>
          <a:effectLst>
            <a:softEdge rad="0"/>
          </a:effectLst>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200" b="1" dirty="0">
              <a:solidFill>
                <a:schemeClr val="bg1"/>
              </a:solidFill>
            </a:endParaRPr>
          </a:p>
        </p:txBody>
      </p:sp>
    </p:spTree>
    <p:extLst>
      <p:ext uri="{BB962C8B-B14F-4D97-AF65-F5344CB8AC3E}">
        <p14:creationId xmlns:p14="http://schemas.microsoft.com/office/powerpoint/2010/main" val="136131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00991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A4441B-A39E-4AB5-805E-86AE78165A22}" type="datetimeFigureOut">
              <a:rPr lang="ru-RU" smtClean="0"/>
              <a:t>16.03.2019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1FC1D3F-0745-43F7-98FF-4F3DC31C37A6}" type="slidenum">
              <a:rPr lang="ru-RU" smtClean="0"/>
              <a:pPr/>
              <a:t>‹#›</a:t>
            </a:fld>
            <a:endParaRPr lang="ru-RU" dirty="0"/>
          </a:p>
        </p:txBody>
      </p:sp>
      <p:sp>
        <p:nvSpPr>
          <p:cNvPr id="7" name="Title 1">
            <a:extLst>
              <a:ext uri="{FF2B5EF4-FFF2-40B4-BE49-F238E27FC236}">
                <a16:creationId xmlns:a16="http://schemas.microsoft.com/office/drawing/2014/main" id="{E4CB8B2F-87EA-416C-8121-A3BED6FD2508}"/>
              </a:ext>
            </a:extLst>
          </p:cNvPr>
          <p:cNvSpPr txBox="1">
            <a:spLocks/>
          </p:cNvSpPr>
          <p:nvPr userDrawn="1"/>
        </p:nvSpPr>
        <p:spPr>
          <a:xfrm>
            <a:off x="423948" y="248141"/>
            <a:ext cx="7462751"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ru-RU" dirty="0"/>
              <a:t>Образец заголовка</a:t>
            </a:r>
            <a:endParaRPr lang="en-US" dirty="0"/>
          </a:p>
        </p:txBody>
      </p:sp>
    </p:spTree>
    <p:extLst>
      <p:ext uri="{BB962C8B-B14F-4D97-AF65-F5344CB8AC3E}">
        <p14:creationId xmlns:p14="http://schemas.microsoft.com/office/powerpoint/2010/main" val="30560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Вертикальный заголовок и текст">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847898"/>
            <a:ext cx="8241030" cy="502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A4441B-A39E-4AB5-805E-86AE78165A22}" type="datetimeFigureOut">
              <a:rPr lang="ru-RU" smtClean="0"/>
              <a:t>16.03.2019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FC1D3F-0745-43F7-98FF-4F3DC31C37A6}" type="slidenum">
              <a:rPr lang="ru-RU" smtClean="0"/>
              <a:t>‹#›</a:t>
            </a:fld>
            <a:endParaRPr lang="ru-RU"/>
          </a:p>
        </p:txBody>
      </p:sp>
      <p:sp>
        <p:nvSpPr>
          <p:cNvPr id="7" name="Title 1">
            <a:extLst>
              <a:ext uri="{FF2B5EF4-FFF2-40B4-BE49-F238E27FC236}">
                <a16:creationId xmlns:a16="http://schemas.microsoft.com/office/drawing/2014/main" id="{425F5233-70D8-4336-AC64-A2ABBB0080C1}"/>
              </a:ext>
            </a:extLst>
          </p:cNvPr>
          <p:cNvSpPr txBox="1">
            <a:spLocks/>
          </p:cNvSpPr>
          <p:nvPr userDrawn="1"/>
        </p:nvSpPr>
        <p:spPr>
          <a:xfrm>
            <a:off x="423948" y="248141"/>
            <a:ext cx="7462751"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ru-RU" dirty="0"/>
              <a:t>Образец заголовка</a:t>
            </a:r>
            <a:endParaRPr lang="en-US" dirty="0"/>
          </a:p>
        </p:txBody>
      </p:sp>
    </p:spTree>
    <p:extLst>
      <p:ext uri="{BB962C8B-B14F-4D97-AF65-F5344CB8AC3E}">
        <p14:creationId xmlns:p14="http://schemas.microsoft.com/office/powerpoint/2010/main" val="2033436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E411107-4C69-495B-8ACA-B0C7801618D8}" type="datetimeFigureOut">
              <a:rPr lang="ru-RU" smtClean="0"/>
              <a:t>16.03.2019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9E156-FD23-4594-A368-08F29C8133BF}" type="slidenum">
              <a:rPr lang="ru-RU" smtClean="0"/>
              <a:t>‹#›</a:t>
            </a:fld>
            <a:endParaRPr lang="ru-RU"/>
          </a:p>
        </p:txBody>
      </p:sp>
    </p:spTree>
    <p:extLst>
      <p:ext uri="{BB962C8B-B14F-4D97-AF65-F5344CB8AC3E}">
        <p14:creationId xmlns:p14="http://schemas.microsoft.com/office/powerpoint/2010/main" val="236730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E411107-4C69-495B-8ACA-B0C7801618D8}" type="datetimeFigureOut">
              <a:rPr lang="ru-RU" smtClean="0"/>
              <a:t>16.03.2019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9E156-FD23-4594-A368-08F29C8133BF}" type="slidenum">
              <a:rPr lang="ru-RU" smtClean="0"/>
              <a:t>‹#›</a:t>
            </a:fld>
            <a:endParaRPr lang="ru-RU"/>
          </a:p>
        </p:txBody>
      </p:sp>
    </p:spTree>
    <p:extLst>
      <p:ext uri="{BB962C8B-B14F-4D97-AF65-F5344CB8AC3E}">
        <p14:creationId xmlns:p14="http://schemas.microsoft.com/office/powerpoint/2010/main" val="220572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E411107-4C69-495B-8ACA-B0C7801618D8}" type="datetimeFigureOut">
              <a:rPr lang="ru-RU" smtClean="0"/>
              <a:t>16.03.2019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9E156-FD23-4594-A368-08F29C8133BF}" type="slidenum">
              <a:rPr lang="ru-RU" smtClean="0"/>
              <a:t>‹#›</a:t>
            </a:fld>
            <a:endParaRPr lang="ru-RU"/>
          </a:p>
        </p:txBody>
      </p:sp>
    </p:spTree>
    <p:extLst>
      <p:ext uri="{BB962C8B-B14F-4D97-AF65-F5344CB8AC3E}">
        <p14:creationId xmlns:p14="http://schemas.microsoft.com/office/powerpoint/2010/main" val="3542846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671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825625"/>
            <a:ext cx="38671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E411107-4C69-495B-8ACA-B0C7801618D8}" type="datetimeFigureOut">
              <a:rPr lang="ru-RU" smtClean="0"/>
              <a:t>16.03.2019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9E156-FD23-4594-A368-08F29C8133BF}" type="slidenum">
              <a:rPr lang="ru-RU" smtClean="0"/>
              <a:t>‹#›</a:t>
            </a:fld>
            <a:endParaRPr lang="ru-RU"/>
          </a:p>
        </p:txBody>
      </p:sp>
    </p:spTree>
    <p:extLst>
      <p:ext uri="{BB962C8B-B14F-4D97-AF65-F5344CB8AC3E}">
        <p14:creationId xmlns:p14="http://schemas.microsoft.com/office/powerpoint/2010/main" val="3232863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E411107-4C69-495B-8ACA-B0C7801618D8}" type="datetimeFigureOut">
              <a:rPr lang="ru-RU" smtClean="0"/>
              <a:t>16.03.2019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C9E156-FD23-4594-A368-08F29C8133BF}" type="slidenum">
              <a:rPr lang="ru-RU" smtClean="0"/>
              <a:t>‹#›</a:t>
            </a:fld>
            <a:endParaRPr lang="ru-RU"/>
          </a:p>
        </p:txBody>
      </p:sp>
    </p:spTree>
    <p:extLst>
      <p:ext uri="{BB962C8B-B14F-4D97-AF65-F5344CB8AC3E}">
        <p14:creationId xmlns:p14="http://schemas.microsoft.com/office/powerpoint/2010/main" val="3085524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E411107-4C69-495B-8ACA-B0C7801618D8}" type="datetimeFigureOut">
              <a:rPr lang="ru-RU" smtClean="0"/>
              <a:t>16.03.2019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C9E156-FD23-4594-A368-08F29C8133BF}" type="slidenum">
              <a:rPr lang="ru-RU" smtClean="0"/>
              <a:t>‹#›</a:t>
            </a:fld>
            <a:endParaRPr lang="ru-RU"/>
          </a:p>
        </p:txBody>
      </p:sp>
    </p:spTree>
    <p:extLst>
      <p:ext uri="{BB962C8B-B14F-4D97-AF65-F5344CB8AC3E}">
        <p14:creationId xmlns:p14="http://schemas.microsoft.com/office/powerpoint/2010/main" val="291540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411107-4C69-495B-8ACA-B0C7801618D8}" type="datetimeFigureOut">
              <a:rPr lang="ru-RU" smtClean="0"/>
              <a:t>16.03.2019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C9E156-FD23-4594-A368-08F29C8133BF}" type="slidenum">
              <a:rPr lang="ru-RU" smtClean="0"/>
              <a:t>‹#›</a:t>
            </a:fld>
            <a:endParaRPr lang="ru-RU"/>
          </a:p>
        </p:txBody>
      </p:sp>
    </p:spTree>
    <p:extLst>
      <p:ext uri="{BB962C8B-B14F-4D97-AF65-F5344CB8AC3E}">
        <p14:creationId xmlns:p14="http://schemas.microsoft.com/office/powerpoint/2010/main" val="3065793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E411107-4C69-495B-8ACA-B0C7801618D8}" type="datetimeFigureOut">
              <a:rPr lang="ru-RU" smtClean="0"/>
              <a:t>16.03.2019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9E156-FD23-4594-A368-08F29C8133BF}" type="slidenum">
              <a:rPr lang="ru-RU" smtClean="0"/>
              <a:t>‹#›</a:t>
            </a:fld>
            <a:endParaRPr lang="ru-RU"/>
          </a:p>
        </p:txBody>
      </p:sp>
    </p:spTree>
    <p:extLst>
      <p:ext uri="{BB962C8B-B14F-4D97-AF65-F5344CB8AC3E}">
        <p14:creationId xmlns:p14="http://schemas.microsoft.com/office/powerpoint/2010/main" val="373125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23948" y="248141"/>
            <a:ext cx="7462751" cy="315911"/>
          </a:xfrm>
        </p:spPr>
        <p:txBody>
          <a:bodyPr>
            <a:noAutofit/>
          </a:bodyPr>
          <a:lstStyle>
            <a:lvl1pPr>
              <a:defRPr sz="3200" b="1">
                <a:solidFill>
                  <a:schemeClr val="bg1"/>
                </a:solidFill>
              </a:defRPr>
            </a:lvl1pPr>
          </a:lstStyle>
          <a:p>
            <a:r>
              <a:rPr lang="ru-RU"/>
              <a:t>Образец заголовка</a:t>
            </a:r>
            <a:endParaRPr lang="en-US" dirty="0"/>
          </a:p>
        </p:txBody>
      </p:sp>
      <p:sp>
        <p:nvSpPr>
          <p:cNvPr id="3" name="Content Placeholder 2"/>
          <p:cNvSpPr>
            <a:spLocks noGrp="1"/>
          </p:cNvSpPr>
          <p:nvPr>
            <p:ph idx="1"/>
          </p:nvPr>
        </p:nvSpPr>
        <p:spPr>
          <a:xfrm>
            <a:off x="628650" y="1825625"/>
            <a:ext cx="7886700" cy="389353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A4441B-A39E-4AB5-805E-86AE78165A22}" type="datetimeFigureOut">
              <a:rPr lang="ru-RU" smtClean="0"/>
              <a:t>16.03.2019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1FC1D3F-0745-43F7-98FF-4F3DC31C37A6}" type="slidenum">
              <a:rPr lang="ru-RU" smtClean="0"/>
              <a:pPr/>
              <a:t>‹#›</a:t>
            </a:fld>
            <a:endParaRPr lang="ru-RU" dirty="0"/>
          </a:p>
        </p:txBody>
      </p:sp>
    </p:spTree>
    <p:extLst>
      <p:ext uri="{BB962C8B-B14F-4D97-AF65-F5344CB8AC3E}">
        <p14:creationId xmlns:p14="http://schemas.microsoft.com/office/powerpoint/2010/main" val="2561301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E411107-4C69-495B-8ACA-B0C7801618D8}" type="datetimeFigureOut">
              <a:rPr lang="ru-RU" smtClean="0"/>
              <a:t>16.03.2019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9E156-FD23-4594-A368-08F29C8133BF}" type="slidenum">
              <a:rPr lang="ru-RU" smtClean="0"/>
              <a:t>‹#›</a:t>
            </a:fld>
            <a:endParaRPr lang="ru-RU"/>
          </a:p>
        </p:txBody>
      </p:sp>
    </p:spTree>
    <p:extLst>
      <p:ext uri="{BB962C8B-B14F-4D97-AF65-F5344CB8AC3E}">
        <p14:creationId xmlns:p14="http://schemas.microsoft.com/office/powerpoint/2010/main" val="2259989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E411107-4C69-495B-8ACA-B0C7801618D8}" type="datetimeFigureOut">
              <a:rPr lang="ru-RU" smtClean="0"/>
              <a:t>16.03.2019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9E156-FD23-4594-A368-08F29C8133BF}" type="slidenum">
              <a:rPr lang="ru-RU" smtClean="0"/>
              <a:t>‹#›</a:t>
            </a:fld>
            <a:endParaRPr lang="ru-RU"/>
          </a:p>
        </p:txBody>
      </p:sp>
    </p:spTree>
    <p:extLst>
      <p:ext uri="{BB962C8B-B14F-4D97-AF65-F5344CB8AC3E}">
        <p14:creationId xmlns:p14="http://schemas.microsoft.com/office/powerpoint/2010/main" val="4018081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7626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E411107-4C69-495B-8ACA-B0C7801618D8}" type="datetimeFigureOut">
              <a:rPr lang="ru-RU" smtClean="0"/>
              <a:t>16.03.2019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9E156-FD23-4594-A368-08F29C8133BF}" type="slidenum">
              <a:rPr lang="ru-RU" smtClean="0"/>
              <a:t>‹#›</a:t>
            </a:fld>
            <a:endParaRPr lang="ru-RU"/>
          </a:p>
        </p:txBody>
      </p:sp>
    </p:spTree>
    <p:extLst>
      <p:ext uri="{BB962C8B-B14F-4D97-AF65-F5344CB8AC3E}">
        <p14:creationId xmlns:p14="http://schemas.microsoft.com/office/powerpoint/2010/main" val="191733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45388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1A4441B-A39E-4AB5-805E-86AE78165A22}" type="datetimeFigureOut">
              <a:rPr lang="ru-RU" smtClean="0"/>
              <a:t>16.03.2019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1FC1D3F-0745-43F7-98FF-4F3DC31C37A6}" type="slidenum">
              <a:rPr lang="ru-RU" smtClean="0"/>
              <a:pPr/>
              <a:t>‹#›</a:t>
            </a:fld>
            <a:endParaRPr lang="ru-RU" dirty="0"/>
          </a:p>
        </p:txBody>
      </p:sp>
      <p:sp>
        <p:nvSpPr>
          <p:cNvPr id="14" name="Title 1">
            <a:extLst>
              <a:ext uri="{FF2B5EF4-FFF2-40B4-BE49-F238E27FC236}">
                <a16:creationId xmlns:a16="http://schemas.microsoft.com/office/drawing/2014/main" id="{1AC24D8D-B353-4DA0-86DD-FB150FF76360}"/>
              </a:ext>
            </a:extLst>
          </p:cNvPr>
          <p:cNvSpPr txBox="1">
            <a:spLocks/>
          </p:cNvSpPr>
          <p:nvPr userDrawn="1"/>
        </p:nvSpPr>
        <p:spPr>
          <a:xfrm>
            <a:off x="423948" y="248141"/>
            <a:ext cx="7462751"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ru-RU" dirty="0"/>
              <a:t>Образец заголовка</a:t>
            </a:r>
            <a:endParaRPr lang="en-US" dirty="0"/>
          </a:p>
        </p:txBody>
      </p:sp>
    </p:spTree>
    <p:extLst>
      <p:ext uri="{BB962C8B-B14F-4D97-AF65-F5344CB8AC3E}">
        <p14:creationId xmlns:p14="http://schemas.microsoft.com/office/powerpoint/2010/main" val="353594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07641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07641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1A4441B-A39E-4AB5-805E-86AE78165A22}" type="datetimeFigureOut">
              <a:rPr lang="ru-RU" smtClean="0"/>
              <a:t>16.03.2019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1FC1D3F-0745-43F7-98FF-4F3DC31C37A6}" type="slidenum">
              <a:rPr lang="ru-RU" smtClean="0"/>
              <a:pPr/>
              <a:t>‹#›</a:t>
            </a:fld>
            <a:endParaRPr lang="ru-RU" dirty="0"/>
          </a:p>
        </p:txBody>
      </p:sp>
      <p:sp>
        <p:nvSpPr>
          <p:cNvPr id="15" name="Title 1">
            <a:extLst>
              <a:ext uri="{FF2B5EF4-FFF2-40B4-BE49-F238E27FC236}">
                <a16:creationId xmlns:a16="http://schemas.microsoft.com/office/drawing/2014/main" id="{267D8DA5-52DC-4349-8EEE-C2F8C7BBE4E1}"/>
              </a:ext>
            </a:extLst>
          </p:cNvPr>
          <p:cNvSpPr txBox="1">
            <a:spLocks/>
          </p:cNvSpPr>
          <p:nvPr userDrawn="1"/>
        </p:nvSpPr>
        <p:spPr>
          <a:xfrm>
            <a:off x="423948" y="248141"/>
            <a:ext cx="7462751"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ru-RU" dirty="0"/>
              <a:t>Образец заголовка</a:t>
            </a:r>
            <a:endParaRPr lang="en-US" dirty="0"/>
          </a:p>
        </p:txBody>
      </p:sp>
    </p:spTree>
    <p:extLst>
      <p:ext uri="{BB962C8B-B14F-4D97-AF65-F5344CB8AC3E}">
        <p14:creationId xmlns:p14="http://schemas.microsoft.com/office/powerpoint/2010/main" val="312755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2140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2140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1A4441B-A39E-4AB5-805E-86AE78165A22}" type="datetimeFigureOut">
              <a:rPr lang="ru-RU" smtClean="0"/>
              <a:t>16.03.2019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A1FC1D3F-0745-43F7-98FF-4F3DC31C37A6}" type="slidenum">
              <a:rPr lang="ru-RU" smtClean="0"/>
              <a:pPr/>
              <a:t>‹#›</a:t>
            </a:fld>
            <a:endParaRPr lang="ru-RU" dirty="0"/>
          </a:p>
        </p:txBody>
      </p:sp>
      <p:sp>
        <p:nvSpPr>
          <p:cNvPr id="10" name="Title 1">
            <a:extLst>
              <a:ext uri="{FF2B5EF4-FFF2-40B4-BE49-F238E27FC236}">
                <a16:creationId xmlns:a16="http://schemas.microsoft.com/office/drawing/2014/main" id="{C8D53692-7FD7-4232-AE99-3C19B31B9C95}"/>
              </a:ext>
            </a:extLst>
          </p:cNvPr>
          <p:cNvSpPr txBox="1">
            <a:spLocks/>
          </p:cNvSpPr>
          <p:nvPr userDrawn="1"/>
        </p:nvSpPr>
        <p:spPr>
          <a:xfrm>
            <a:off x="423948" y="248141"/>
            <a:ext cx="7462751"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ru-RU" dirty="0"/>
              <a:t>Образец заголовка</a:t>
            </a:r>
            <a:endParaRPr lang="en-US" dirty="0"/>
          </a:p>
        </p:txBody>
      </p:sp>
    </p:spTree>
    <p:extLst>
      <p:ext uri="{BB962C8B-B14F-4D97-AF65-F5344CB8AC3E}">
        <p14:creationId xmlns:p14="http://schemas.microsoft.com/office/powerpoint/2010/main" val="226849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A4441B-A39E-4AB5-805E-86AE78165A22}" type="datetimeFigureOut">
              <a:rPr lang="ru-RU" smtClean="0"/>
              <a:t>16.03.2019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1FC1D3F-0745-43F7-98FF-4F3DC31C37A6}" type="slidenum">
              <a:rPr lang="ru-RU" smtClean="0"/>
              <a:pPr/>
              <a:t>‹#›</a:t>
            </a:fld>
            <a:endParaRPr lang="ru-RU" dirty="0"/>
          </a:p>
        </p:txBody>
      </p:sp>
      <p:sp>
        <p:nvSpPr>
          <p:cNvPr id="6" name="Title 1">
            <a:extLst>
              <a:ext uri="{FF2B5EF4-FFF2-40B4-BE49-F238E27FC236}">
                <a16:creationId xmlns:a16="http://schemas.microsoft.com/office/drawing/2014/main" id="{105CEE20-73D0-46BD-8E4A-48D982B22E7C}"/>
              </a:ext>
            </a:extLst>
          </p:cNvPr>
          <p:cNvSpPr txBox="1">
            <a:spLocks/>
          </p:cNvSpPr>
          <p:nvPr userDrawn="1"/>
        </p:nvSpPr>
        <p:spPr>
          <a:xfrm>
            <a:off x="423948" y="248141"/>
            <a:ext cx="7462751"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ru-RU" dirty="0"/>
              <a:t>Образец заголовка</a:t>
            </a:r>
            <a:endParaRPr lang="en-US" dirty="0"/>
          </a:p>
        </p:txBody>
      </p:sp>
    </p:spTree>
    <p:extLst>
      <p:ext uri="{BB962C8B-B14F-4D97-AF65-F5344CB8AC3E}">
        <p14:creationId xmlns:p14="http://schemas.microsoft.com/office/powerpoint/2010/main" val="2752998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4441B-A39E-4AB5-805E-86AE78165A22}" type="datetimeFigureOut">
              <a:rPr lang="ru-RU" smtClean="0"/>
              <a:t>16.03.2019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1FC1D3F-0745-43F7-98FF-4F3DC31C37A6}" type="slidenum">
              <a:rPr lang="ru-RU" smtClean="0"/>
              <a:pPr/>
              <a:t>‹#›</a:t>
            </a:fld>
            <a:endParaRPr lang="ru-RU" dirty="0"/>
          </a:p>
        </p:txBody>
      </p:sp>
    </p:spTree>
    <p:extLst>
      <p:ext uri="{BB962C8B-B14F-4D97-AF65-F5344CB8AC3E}">
        <p14:creationId xmlns:p14="http://schemas.microsoft.com/office/powerpoint/2010/main" val="338432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7459" y="987425"/>
            <a:ext cx="2949178" cy="48736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A4441B-A39E-4AB5-805E-86AE78165A22}" type="datetimeFigureOut">
              <a:rPr lang="ru-RU" smtClean="0"/>
              <a:t>16.03.2019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1FC1D3F-0745-43F7-98FF-4F3DC31C37A6}" type="slidenum">
              <a:rPr lang="ru-RU" smtClean="0"/>
              <a:pPr/>
              <a:t>‹#›</a:t>
            </a:fld>
            <a:endParaRPr lang="ru-RU" dirty="0"/>
          </a:p>
        </p:txBody>
      </p:sp>
      <p:sp>
        <p:nvSpPr>
          <p:cNvPr id="8" name="Title 1">
            <a:extLst>
              <a:ext uri="{FF2B5EF4-FFF2-40B4-BE49-F238E27FC236}">
                <a16:creationId xmlns:a16="http://schemas.microsoft.com/office/drawing/2014/main" id="{45B144BC-19CC-40CD-B0F9-ACF2E8CB04F7}"/>
              </a:ext>
            </a:extLst>
          </p:cNvPr>
          <p:cNvSpPr txBox="1">
            <a:spLocks/>
          </p:cNvSpPr>
          <p:nvPr userDrawn="1"/>
        </p:nvSpPr>
        <p:spPr>
          <a:xfrm>
            <a:off x="423948" y="248141"/>
            <a:ext cx="7462751"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ru-RU" dirty="0"/>
              <a:t>Образец заголовка</a:t>
            </a:r>
            <a:endParaRPr lang="en-US" dirty="0"/>
          </a:p>
        </p:txBody>
      </p:sp>
    </p:spTree>
    <p:extLst>
      <p:ext uri="{BB962C8B-B14F-4D97-AF65-F5344CB8AC3E}">
        <p14:creationId xmlns:p14="http://schemas.microsoft.com/office/powerpoint/2010/main" val="220437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995363"/>
            <a:ext cx="2949178" cy="48736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1A4441B-A39E-4AB5-805E-86AE78165A22}" type="datetimeFigureOut">
              <a:rPr lang="ru-RU" smtClean="0"/>
              <a:t>16.03.2019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1FC1D3F-0745-43F7-98FF-4F3DC31C37A6}" type="slidenum">
              <a:rPr lang="ru-RU" smtClean="0"/>
              <a:pPr/>
              <a:t>‹#›</a:t>
            </a:fld>
            <a:endParaRPr lang="ru-RU" dirty="0"/>
          </a:p>
        </p:txBody>
      </p:sp>
      <p:sp>
        <p:nvSpPr>
          <p:cNvPr id="8" name="Title 1">
            <a:extLst>
              <a:ext uri="{FF2B5EF4-FFF2-40B4-BE49-F238E27FC236}">
                <a16:creationId xmlns:a16="http://schemas.microsoft.com/office/drawing/2014/main" id="{EECFB135-1ED1-4665-BDA6-8D818EDE453E}"/>
              </a:ext>
            </a:extLst>
          </p:cNvPr>
          <p:cNvSpPr txBox="1">
            <a:spLocks/>
          </p:cNvSpPr>
          <p:nvPr userDrawn="1"/>
        </p:nvSpPr>
        <p:spPr>
          <a:xfrm>
            <a:off x="423948" y="248141"/>
            <a:ext cx="7462751"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ru-RU" dirty="0"/>
              <a:t>Образец заголовка</a:t>
            </a:r>
            <a:endParaRPr lang="en-US" dirty="0"/>
          </a:p>
        </p:txBody>
      </p:sp>
    </p:spTree>
    <p:extLst>
      <p:ext uri="{BB962C8B-B14F-4D97-AF65-F5344CB8AC3E}">
        <p14:creationId xmlns:p14="http://schemas.microsoft.com/office/powerpoint/2010/main" val="400678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13839"/>
            <a:ext cx="7886700" cy="97685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4441B-A39E-4AB5-805E-86AE78165A22}" type="datetimeFigureOut">
              <a:rPr lang="ru-RU" smtClean="0"/>
              <a:t>16.03.2019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C1D3F-0745-43F7-98FF-4F3DC31C37A6}" type="slidenum">
              <a:rPr lang="ru-RU" smtClean="0"/>
              <a:t>‹#›</a:t>
            </a:fld>
            <a:endParaRPr lang="ru-RU"/>
          </a:p>
        </p:txBody>
      </p:sp>
      <p:sp>
        <p:nvSpPr>
          <p:cNvPr id="14" name="Подзаголовок 2">
            <a:extLst>
              <a:ext uri="{FF2B5EF4-FFF2-40B4-BE49-F238E27FC236}">
                <a16:creationId xmlns:a16="http://schemas.microsoft.com/office/drawing/2014/main" id="{971B6EAA-916C-45B3-BDAA-6A5DD33D00ED}"/>
              </a:ext>
            </a:extLst>
          </p:cNvPr>
          <p:cNvSpPr txBox="1">
            <a:spLocks/>
          </p:cNvSpPr>
          <p:nvPr userDrawn="1"/>
        </p:nvSpPr>
        <p:spPr>
          <a:xfrm flipH="1">
            <a:off x="-1" y="6612107"/>
            <a:ext cx="9143999" cy="248717"/>
          </a:xfrm>
          <a:prstGeom prst="rect">
            <a:avLst/>
          </a:prstGeom>
          <a:solidFill>
            <a:srgbClr val="0290C2"/>
          </a:solidFill>
          <a:effectLst>
            <a:softEdge rad="0"/>
          </a:effectLst>
        </p:spPr>
        <p:txBody>
          <a:bodyPr vert="horz" lIns="91440" tIns="45720" rIns="91440" bIns="36000"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200" b="1" dirty="0">
              <a:solidFill>
                <a:schemeClr val="bg1"/>
              </a:solidFill>
            </a:endParaRPr>
          </a:p>
        </p:txBody>
      </p:sp>
      <p:sp>
        <p:nvSpPr>
          <p:cNvPr id="16" name="Подзаголовок 2">
            <a:extLst>
              <a:ext uri="{FF2B5EF4-FFF2-40B4-BE49-F238E27FC236}">
                <a16:creationId xmlns:a16="http://schemas.microsoft.com/office/drawing/2014/main" id="{4ECC0698-4A18-4380-9A75-6062743A60AE}"/>
              </a:ext>
            </a:extLst>
          </p:cNvPr>
          <p:cNvSpPr txBox="1">
            <a:spLocks/>
          </p:cNvSpPr>
          <p:nvPr userDrawn="1"/>
        </p:nvSpPr>
        <p:spPr>
          <a:xfrm flipH="1">
            <a:off x="0" y="6016466"/>
            <a:ext cx="9143999" cy="653595"/>
          </a:xfrm>
          <a:prstGeom prst="snip1Rect">
            <a:avLst>
              <a:gd name="adj" fmla="val 50000"/>
            </a:avLst>
          </a:prstGeom>
          <a:solidFill>
            <a:srgbClr val="0290C2"/>
          </a:solidFill>
          <a:effectLst>
            <a:softEdge rad="0"/>
          </a:effectLst>
        </p:spPr>
        <p:txBody>
          <a:bodyPr lIns="720000" rIns="90000" bIns="3600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spcBef>
                <a:spcPts val="600"/>
              </a:spcBef>
              <a:buNone/>
            </a:pPr>
            <a:r>
              <a:rPr lang="en-US" sz="1200" b="1" dirty="0">
                <a:solidFill>
                  <a:schemeClr val="bg1"/>
                </a:solidFill>
              </a:rPr>
              <a:t>Bachelor’s Program</a:t>
            </a:r>
            <a:r>
              <a:rPr lang="en-US" sz="1200" b="1" baseline="0" dirty="0">
                <a:solidFill>
                  <a:schemeClr val="bg1"/>
                </a:solidFill>
              </a:rPr>
              <a:t> in Linguistics</a:t>
            </a:r>
          </a:p>
          <a:p>
            <a:pPr marL="0" indent="0" algn="ctr">
              <a:lnSpc>
                <a:spcPct val="90000"/>
              </a:lnSpc>
              <a:spcBef>
                <a:spcPts val="600"/>
              </a:spcBef>
              <a:buNone/>
            </a:pPr>
            <a:r>
              <a:rPr lang="ru-RU" sz="1200" b="1" baseline="0" dirty="0">
                <a:solidFill>
                  <a:schemeClr val="bg1"/>
                </a:solidFill>
              </a:rPr>
              <a:t>Направление 450302 «Лингвистика»</a:t>
            </a:r>
            <a:endParaRPr lang="en-US" sz="1200" b="1" dirty="0">
              <a:solidFill>
                <a:schemeClr val="bg1"/>
              </a:solidFill>
            </a:endParaRPr>
          </a:p>
        </p:txBody>
      </p:sp>
      <p:pic>
        <p:nvPicPr>
          <p:cNvPr id="17" name="Рисунок 16">
            <a:extLst>
              <a:ext uri="{FF2B5EF4-FFF2-40B4-BE49-F238E27FC236}">
                <a16:creationId xmlns:a16="http://schemas.microsoft.com/office/drawing/2014/main" id="{683523DA-9A26-4C37-9EFD-78743E1514E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609359" y="81785"/>
            <a:ext cx="859116" cy="632054"/>
          </a:xfrm>
          <a:prstGeom prst="rect">
            <a:avLst/>
          </a:prstGeom>
        </p:spPr>
      </p:pic>
      <p:pic>
        <p:nvPicPr>
          <p:cNvPr id="18" name="Рисунок 17">
            <a:extLst>
              <a:ext uri="{FF2B5EF4-FFF2-40B4-BE49-F238E27FC236}">
                <a16:creationId xmlns:a16="http://schemas.microsoft.com/office/drawing/2014/main" id="{6FC8AD07-04CE-43B4-AB81-8DC779B5BDD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30197" y="191619"/>
            <a:ext cx="1158622" cy="431883"/>
          </a:xfrm>
          <a:prstGeom prst="rect">
            <a:avLst/>
          </a:prstGeom>
        </p:spPr>
      </p:pic>
      <p:sp>
        <p:nvSpPr>
          <p:cNvPr id="19" name="Подзаголовок 2">
            <a:extLst>
              <a:ext uri="{FF2B5EF4-FFF2-40B4-BE49-F238E27FC236}">
                <a16:creationId xmlns:a16="http://schemas.microsoft.com/office/drawing/2014/main" id="{2FFADE0B-CCB7-4719-8526-E0EA99A22682}"/>
              </a:ext>
            </a:extLst>
          </p:cNvPr>
          <p:cNvSpPr txBox="1">
            <a:spLocks/>
          </p:cNvSpPr>
          <p:nvPr userDrawn="1"/>
        </p:nvSpPr>
        <p:spPr>
          <a:xfrm rot="10800000" flipH="1">
            <a:off x="0" y="0"/>
            <a:ext cx="6347637" cy="720000"/>
          </a:xfrm>
          <a:prstGeom prst="snip1Rect">
            <a:avLst>
              <a:gd name="adj" fmla="val 50000"/>
            </a:avLst>
          </a:prstGeom>
          <a:solidFill>
            <a:srgbClr val="0290C2"/>
          </a:solidFill>
          <a:effectLst>
            <a:softEdge rad="0"/>
          </a:effectLst>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200" b="1" dirty="0">
              <a:solidFill>
                <a:schemeClr val="bg1"/>
              </a:solidFill>
            </a:endParaRPr>
          </a:p>
        </p:txBody>
      </p:sp>
    </p:spTree>
    <p:extLst>
      <p:ext uri="{BB962C8B-B14F-4D97-AF65-F5344CB8AC3E}">
        <p14:creationId xmlns:p14="http://schemas.microsoft.com/office/powerpoint/2010/main" val="2415111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11107-4C69-495B-8ACA-B0C7801618D8}" type="datetimeFigureOut">
              <a:rPr lang="ru-RU" smtClean="0"/>
              <a:t>16.03.2019</a:t>
            </a:fld>
            <a:endParaRPr lang="ru-RU"/>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9E156-FD23-4594-A368-08F29C8133BF}" type="slidenum">
              <a:rPr lang="ru-RU" smtClean="0"/>
              <a:t>‹#›</a:t>
            </a:fld>
            <a:endParaRPr lang="ru-RU"/>
          </a:p>
        </p:txBody>
      </p:sp>
    </p:spTree>
    <p:extLst>
      <p:ext uri="{BB962C8B-B14F-4D97-AF65-F5344CB8AC3E}">
        <p14:creationId xmlns:p14="http://schemas.microsoft.com/office/powerpoint/2010/main" val="3813948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adlet.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goo.gl/forms/i0FmrpvuNqwSO6Rb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одзаголовок 2">
            <a:extLst>
              <a:ext uri="{FF2B5EF4-FFF2-40B4-BE49-F238E27FC236}">
                <a16:creationId xmlns:a16="http://schemas.microsoft.com/office/drawing/2014/main" id="{D53FF2D1-A9AD-4656-BB60-611DD23F0BEA}"/>
              </a:ext>
            </a:extLst>
          </p:cNvPr>
          <p:cNvSpPr txBox="1">
            <a:spLocks/>
          </p:cNvSpPr>
          <p:nvPr/>
        </p:nvSpPr>
        <p:spPr>
          <a:xfrm flipH="1">
            <a:off x="-1" y="6612107"/>
            <a:ext cx="9143999" cy="248717"/>
          </a:xfrm>
          <a:prstGeom prst="rect">
            <a:avLst/>
          </a:prstGeom>
          <a:solidFill>
            <a:srgbClr val="0290C2"/>
          </a:solidFill>
          <a:effectLst>
            <a:softEdge rad="0"/>
          </a:effectLst>
        </p:spPr>
        <p:txBody>
          <a:bodyPr vert="horz" lIns="91440" tIns="45720" rIns="91440" bIns="36000"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200" b="1" dirty="0">
              <a:solidFill>
                <a:schemeClr val="bg1"/>
              </a:solidFill>
            </a:endParaRPr>
          </a:p>
        </p:txBody>
      </p:sp>
      <p:sp>
        <p:nvSpPr>
          <p:cNvPr id="2" name="Заголовок 1">
            <a:extLst>
              <a:ext uri="{FF2B5EF4-FFF2-40B4-BE49-F238E27FC236}">
                <a16:creationId xmlns:a16="http://schemas.microsoft.com/office/drawing/2014/main" id="{137A9403-FD17-418E-80C4-11B0D0C35CCD}"/>
              </a:ext>
            </a:extLst>
          </p:cNvPr>
          <p:cNvSpPr>
            <a:spLocks noGrp="1"/>
          </p:cNvSpPr>
          <p:nvPr>
            <p:ph type="ctrTitle"/>
          </p:nvPr>
        </p:nvSpPr>
        <p:spPr>
          <a:xfrm>
            <a:off x="685800" y="2318524"/>
            <a:ext cx="7772400" cy="926251"/>
          </a:xfrm>
        </p:spPr>
        <p:txBody>
          <a:bodyPr>
            <a:noAutofit/>
          </a:bodyPr>
          <a:lstStyle/>
          <a:p>
            <a:r>
              <a:rPr lang="ru-RU" sz="4000" b="1" dirty="0">
                <a:solidFill>
                  <a:srgbClr val="FF0066"/>
                </a:solidFill>
              </a:rPr>
              <a:t>Возможности использования технологии смешанного обучения в условиях ограниченного программного обеспечения</a:t>
            </a:r>
          </a:p>
        </p:txBody>
      </p:sp>
      <p:pic>
        <p:nvPicPr>
          <p:cNvPr id="5" name="Рисунок 4">
            <a:extLst>
              <a:ext uri="{FF2B5EF4-FFF2-40B4-BE49-F238E27FC236}">
                <a16:creationId xmlns:a16="http://schemas.microsoft.com/office/drawing/2014/main" id="{8F4CCB2B-FBC7-4B0B-B334-B05A370D9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9359" y="81785"/>
            <a:ext cx="859116" cy="632054"/>
          </a:xfrm>
          <a:prstGeom prst="rect">
            <a:avLst/>
          </a:prstGeom>
        </p:spPr>
      </p:pic>
      <p:pic>
        <p:nvPicPr>
          <p:cNvPr id="8" name="Рисунок 7">
            <a:extLst>
              <a:ext uri="{FF2B5EF4-FFF2-40B4-BE49-F238E27FC236}">
                <a16:creationId xmlns:a16="http://schemas.microsoft.com/office/drawing/2014/main" id="{C5EE53C5-D19E-4FF3-AC4D-15138836E0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0197" y="191619"/>
            <a:ext cx="1158622" cy="431883"/>
          </a:xfrm>
          <a:prstGeom prst="rect">
            <a:avLst/>
          </a:prstGeom>
        </p:spPr>
      </p:pic>
      <p:sp>
        <p:nvSpPr>
          <p:cNvPr id="10" name="Подзаголовок 2">
            <a:extLst>
              <a:ext uri="{FF2B5EF4-FFF2-40B4-BE49-F238E27FC236}">
                <a16:creationId xmlns:a16="http://schemas.microsoft.com/office/drawing/2014/main" id="{621E7EBB-C020-4698-BDBB-A2524A717AF7}"/>
              </a:ext>
            </a:extLst>
          </p:cNvPr>
          <p:cNvSpPr txBox="1">
            <a:spLocks/>
          </p:cNvSpPr>
          <p:nvPr/>
        </p:nvSpPr>
        <p:spPr>
          <a:xfrm rot="10800000" flipH="1">
            <a:off x="0" y="0"/>
            <a:ext cx="6347637" cy="720000"/>
          </a:xfrm>
          <a:prstGeom prst="snip1Rect">
            <a:avLst>
              <a:gd name="adj" fmla="val 50000"/>
            </a:avLst>
          </a:prstGeom>
          <a:solidFill>
            <a:srgbClr val="0290C2"/>
          </a:solidFill>
          <a:effectLst>
            <a:softEdge rad="0"/>
          </a:effectLst>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200" b="1" dirty="0">
              <a:solidFill>
                <a:schemeClr val="bg1"/>
              </a:solidFill>
            </a:endParaRPr>
          </a:p>
        </p:txBody>
      </p:sp>
      <p:sp>
        <p:nvSpPr>
          <p:cNvPr id="11" name="Подзаголовок 2">
            <a:extLst>
              <a:ext uri="{FF2B5EF4-FFF2-40B4-BE49-F238E27FC236}">
                <a16:creationId xmlns:a16="http://schemas.microsoft.com/office/drawing/2014/main" id="{C784F6FC-62BD-484E-95FF-D50F7EF42F35}"/>
              </a:ext>
            </a:extLst>
          </p:cNvPr>
          <p:cNvSpPr txBox="1">
            <a:spLocks/>
          </p:cNvSpPr>
          <p:nvPr/>
        </p:nvSpPr>
        <p:spPr>
          <a:xfrm rot="10800000" flipH="1">
            <a:off x="0" y="-4"/>
            <a:ext cx="6113721" cy="361510"/>
          </a:xfrm>
          <a:prstGeom prst="snip1Rect">
            <a:avLst>
              <a:gd name="adj" fmla="val 50000"/>
            </a:avLst>
          </a:prstGeom>
          <a:solidFill>
            <a:srgbClr val="3271B7"/>
          </a:solidFill>
          <a:effectLst>
            <a:softEdge rad="0"/>
          </a:effectLst>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200" b="1" dirty="0">
              <a:solidFill>
                <a:schemeClr val="bg1"/>
              </a:solidFill>
            </a:endParaRPr>
          </a:p>
        </p:txBody>
      </p:sp>
      <p:sp>
        <p:nvSpPr>
          <p:cNvPr id="4" name="Подзаголовок 3"/>
          <p:cNvSpPr>
            <a:spLocks noGrp="1"/>
          </p:cNvSpPr>
          <p:nvPr>
            <p:ph type="subTitle" idx="1"/>
          </p:nvPr>
        </p:nvSpPr>
        <p:spPr>
          <a:xfrm>
            <a:off x="1143000" y="3428999"/>
            <a:ext cx="7417904" cy="2428461"/>
          </a:xfrm>
        </p:spPr>
        <p:txBody>
          <a:bodyPr>
            <a:normAutofit/>
          </a:bodyPr>
          <a:lstStyle/>
          <a:p>
            <a:pPr algn="r">
              <a:lnSpc>
                <a:spcPts val="1800"/>
              </a:lnSpc>
            </a:pPr>
            <a:r>
              <a:rPr lang="ru-RU" dirty="0"/>
              <a:t>Щавелева Екатерина Николаевна</a:t>
            </a:r>
          </a:p>
          <a:p>
            <a:pPr algn="r">
              <a:lnSpc>
                <a:spcPts val="1800"/>
              </a:lnSpc>
            </a:pPr>
            <a:r>
              <a:rPr lang="ru-RU" dirty="0"/>
              <a:t>Доцент кафедры иностранных языков и коммуникативных технологий,</a:t>
            </a:r>
          </a:p>
          <a:p>
            <a:pPr algn="r">
              <a:lnSpc>
                <a:spcPts val="1800"/>
              </a:lnSpc>
            </a:pPr>
            <a:r>
              <a:rPr lang="ru-RU" dirty="0"/>
              <a:t>руководитель программы бакалавриата направления «Лингвистика»</a:t>
            </a:r>
          </a:p>
          <a:p>
            <a:pPr algn="r">
              <a:lnSpc>
                <a:spcPts val="1800"/>
              </a:lnSpc>
            </a:pPr>
            <a:r>
              <a:rPr lang="ru-RU" dirty="0"/>
              <a:t>НИТУ «МИСиС»</a:t>
            </a:r>
          </a:p>
          <a:p>
            <a:pPr algn="r">
              <a:lnSpc>
                <a:spcPts val="1800"/>
              </a:lnSpc>
            </a:pPr>
            <a:r>
              <a:rPr lang="ru-RU" dirty="0"/>
              <a:t>Доц., к. </a:t>
            </a:r>
            <a:r>
              <a:rPr lang="ru-RU" dirty="0" err="1"/>
              <a:t>пед.н</a:t>
            </a:r>
            <a:r>
              <a:rPr lang="ru-RU" sz="2000" dirty="0"/>
              <a:t>.</a:t>
            </a:r>
          </a:p>
        </p:txBody>
      </p:sp>
    </p:spTree>
    <p:extLst>
      <p:ext uri="{BB962C8B-B14F-4D97-AF65-F5344CB8AC3E}">
        <p14:creationId xmlns:p14="http://schemas.microsoft.com/office/powerpoint/2010/main" val="94766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Chat.yahoo.com</a:t>
            </a:r>
          </a:p>
          <a:p>
            <a:r>
              <a:rPr lang="en-US" dirty="0"/>
              <a:t>Google talk</a:t>
            </a:r>
          </a:p>
          <a:p>
            <a:r>
              <a:rPr lang="en-US" dirty="0"/>
              <a:t>Skype</a:t>
            </a:r>
          </a:p>
          <a:p>
            <a:r>
              <a:rPr lang="en-US" dirty="0"/>
              <a:t>ICQ</a:t>
            </a:r>
            <a:endParaRPr lang="ru-RU" dirty="0"/>
          </a:p>
        </p:txBody>
      </p:sp>
      <p:sp>
        <p:nvSpPr>
          <p:cNvPr id="3" name="Заголовок 2"/>
          <p:cNvSpPr>
            <a:spLocks noGrp="1"/>
          </p:cNvSpPr>
          <p:nvPr>
            <p:ph type="title"/>
          </p:nvPr>
        </p:nvSpPr>
        <p:spPr/>
        <p:txBody>
          <a:bodyPr/>
          <a:lstStyle/>
          <a:p>
            <a:r>
              <a:rPr lang="en-US" dirty="0"/>
              <a:t>Tools</a:t>
            </a:r>
            <a:endParaRPr lang="ru-RU" dirty="0"/>
          </a:p>
        </p:txBody>
      </p:sp>
    </p:spTree>
    <p:extLst>
      <p:ext uri="{BB962C8B-B14F-4D97-AF65-F5344CB8AC3E}">
        <p14:creationId xmlns:p14="http://schemas.microsoft.com/office/powerpoint/2010/main" val="26173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Teacher gives each student a personal task:</a:t>
            </a:r>
          </a:p>
          <a:p>
            <a:pPr lvl="1"/>
            <a:r>
              <a:rPr lang="en-US" dirty="0"/>
              <a:t>E.g. find out the least </a:t>
            </a:r>
            <a:r>
              <a:rPr lang="en-US" dirty="0" err="1"/>
              <a:t>favourite</a:t>
            </a:r>
            <a:r>
              <a:rPr lang="en-US" dirty="0"/>
              <a:t> film/sport/</a:t>
            </a:r>
            <a:r>
              <a:rPr lang="en-US" dirty="0" err="1"/>
              <a:t>colour</a:t>
            </a:r>
            <a:endParaRPr lang="en-US" dirty="0"/>
          </a:p>
          <a:p>
            <a:pPr lvl="1"/>
            <a:r>
              <a:rPr lang="en-US" dirty="0"/>
              <a:t>Find out two unusual things about your partner</a:t>
            </a:r>
            <a:endParaRPr lang="ru-RU" dirty="0"/>
          </a:p>
        </p:txBody>
      </p:sp>
      <p:sp>
        <p:nvSpPr>
          <p:cNvPr id="3" name="Заголовок 2"/>
          <p:cNvSpPr>
            <a:spLocks noGrp="1"/>
          </p:cNvSpPr>
          <p:nvPr>
            <p:ph type="title"/>
          </p:nvPr>
        </p:nvSpPr>
        <p:spPr/>
        <p:txBody>
          <a:bodyPr/>
          <a:lstStyle/>
          <a:p>
            <a:r>
              <a:rPr lang="en-US" dirty="0"/>
              <a:t>Activities</a:t>
            </a:r>
            <a:endParaRPr lang="ru-RU" dirty="0"/>
          </a:p>
        </p:txBody>
      </p:sp>
    </p:spTree>
    <p:extLst>
      <p:ext uri="{BB962C8B-B14F-4D97-AF65-F5344CB8AC3E}">
        <p14:creationId xmlns:p14="http://schemas.microsoft.com/office/powerpoint/2010/main" val="393995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Tutor blog</a:t>
            </a:r>
          </a:p>
          <a:p>
            <a:pPr lvl="1"/>
            <a:r>
              <a:rPr lang="en-US" dirty="0"/>
              <a:t>Provide a summary of class work</a:t>
            </a:r>
          </a:p>
          <a:p>
            <a:r>
              <a:rPr lang="en-US" dirty="0"/>
              <a:t>Student blog</a:t>
            </a:r>
          </a:p>
          <a:p>
            <a:pPr lvl="1"/>
            <a:r>
              <a:rPr lang="en-US" dirty="0"/>
              <a:t>Personal and family information (including photos)</a:t>
            </a:r>
          </a:p>
          <a:p>
            <a:r>
              <a:rPr lang="en-US" dirty="0"/>
              <a:t>Class blog</a:t>
            </a:r>
          </a:p>
          <a:p>
            <a:pPr lvl="1"/>
            <a:r>
              <a:rPr lang="en-US" dirty="0"/>
              <a:t>Reactions to a film/event/</a:t>
            </a:r>
            <a:r>
              <a:rPr lang="en-US" dirty="0" err="1"/>
              <a:t>etc</a:t>
            </a:r>
            <a:endParaRPr lang="en-US" dirty="0"/>
          </a:p>
          <a:p>
            <a:endParaRPr lang="ru-RU" dirty="0"/>
          </a:p>
        </p:txBody>
      </p:sp>
      <p:sp>
        <p:nvSpPr>
          <p:cNvPr id="3" name="Заголовок 2"/>
          <p:cNvSpPr>
            <a:spLocks noGrp="1"/>
          </p:cNvSpPr>
          <p:nvPr>
            <p:ph type="title"/>
          </p:nvPr>
        </p:nvSpPr>
        <p:spPr/>
        <p:txBody>
          <a:bodyPr/>
          <a:lstStyle/>
          <a:p>
            <a:r>
              <a:rPr lang="en-US" dirty="0"/>
              <a:t>Blogs</a:t>
            </a:r>
            <a:endParaRPr lang="ru-RU" dirty="0"/>
          </a:p>
        </p:txBody>
      </p:sp>
    </p:spTree>
    <p:extLst>
      <p:ext uri="{BB962C8B-B14F-4D97-AF65-F5344CB8AC3E}">
        <p14:creationId xmlns:p14="http://schemas.microsoft.com/office/powerpoint/2010/main" val="2851816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Wordpress.org</a:t>
            </a:r>
          </a:p>
          <a:p>
            <a:endParaRPr lang="en-US" dirty="0"/>
          </a:p>
          <a:p>
            <a:endParaRPr lang="en-US" dirty="0"/>
          </a:p>
          <a:p>
            <a:endParaRPr lang="en-US" dirty="0"/>
          </a:p>
          <a:p>
            <a:r>
              <a:rPr lang="en-US" dirty="0"/>
              <a:t>Audioblog.com</a:t>
            </a:r>
          </a:p>
          <a:p>
            <a:endParaRPr lang="ru-RU" dirty="0"/>
          </a:p>
        </p:txBody>
      </p:sp>
      <p:sp>
        <p:nvSpPr>
          <p:cNvPr id="3" name="Заголовок 2"/>
          <p:cNvSpPr>
            <a:spLocks noGrp="1"/>
          </p:cNvSpPr>
          <p:nvPr>
            <p:ph type="title"/>
          </p:nvPr>
        </p:nvSpPr>
        <p:spPr/>
        <p:txBody>
          <a:bodyPr/>
          <a:lstStyle/>
          <a:p>
            <a:r>
              <a:rPr lang="en-US" dirty="0"/>
              <a:t>Links</a:t>
            </a:r>
            <a:endParaRPr lang="ru-RU" dirty="0"/>
          </a:p>
        </p:txBody>
      </p:sp>
      <p:pic>
        <p:nvPicPr>
          <p:cNvPr id="4" name="Рисунок 3">
            <a:extLst>
              <a:ext uri="{FF2B5EF4-FFF2-40B4-BE49-F238E27FC236}">
                <a16:creationId xmlns:a16="http://schemas.microsoft.com/office/drawing/2014/main" id="{E9358EB4-56AC-46C7-8862-2FC7AFCC254B}"/>
              </a:ext>
            </a:extLst>
          </p:cNvPr>
          <p:cNvPicPr>
            <a:picLocks noChangeAspect="1"/>
          </p:cNvPicPr>
          <p:nvPr/>
        </p:nvPicPr>
        <p:blipFill>
          <a:blip r:embed="rId2"/>
          <a:stretch>
            <a:fillRect/>
          </a:stretch>
        </p:blipFill>
        <p:spPr>
          <a:xfrm>
            <a:off x="4932040" y="1182634"/>
            <a:ext cx="2561534" cy="1440160"/>
          </a:xfrm>
          <a:prstGeom prst="rect">
            <a:avLst/>
          </a:prstGeom>
        </p:spPr>
      </p:pic>
      <p:pic>
        <p:nvPicPr>
          <p:cNvPr id="5" name="Рисунок 4">
            <a:extLst>
              <a:ext uri="{FF2B5EF4-FFF2-40B4-BE49-F238E27FC236}">
                <a16:creationId xmlns:a16="http://schemas.microsoft.com/office/drawing/2014/main" id="{7FECA6BD-CC3E-47AB-91D8-850CE1499107}"/>
              </a:ext>
            </a:extLst>
          </p:cNvPr>
          <p:cNvPicPr>
            <a:picLocks noChangeAspect="1"/>
          </p:cNvPicPr>
          <p:nvPr/>
        </p:nvPicPr>
        <p:blipFill>
          <a:blip r:embed="rId3"/>
          <a:stretch>
            <a:fillRect/>
          </a:stretch>
        </p:blipFill>
        <p:spPr>
          <a:xfrm>
            <a:off x="4604186" y="3764260"/>
            <a:ext cx="3682908" cy="2070624"/>
          </a:xfrm>
          <a:prstGeom prst="rect">
            <a:avLst/>
          </a:prstGeom>
        </p:spPr>
      </p:pic>
    </p:spTree>
    <p:extLst>
      <p:ext uri="{BB962C8B-B14F-4D97-AF65-F5344CB8AC3E}">
        <p14:creationId xmlns:p14="http://schemas.microsoft.com/office/powerpoint/2010/main" val="89434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Description</a:t>
            </a:r>
          </a:p>
          <a:p>
            <a:r>
              <a:rPr lang="en-US" dirty="0"/>
              <a:t>Correction</a:t>
            </a:r>
          </a:p>
          <a:p>
            <a:r>
              <a:rPr lang="en-US" dirty="0"/>
              <a:t>Alternatives </a:t>
            </a:r>
          </a:p>
          <a:p>
            <a:endParaRPr lang="en-US" dirty="0"/>
          </a:p>
          <a:p>
            <a:endParaRPr lang="ru-RU" dirty="0"/>
          </a:p>
        </p:txBody>
      </p:sp>
      <p:sp>
        <p:nvSpPr>
          <p:cNvPr id="3" name="Заголовок 2"/>
          <p:cNvSpPr>
            <a:spLocks noGrp="1"/>
          </p:cNvSpPr>
          <p:nvPr>
            <p:ph type="title"/>
          </p:nvPr>
        </p:nvSpPr>
        <p:spPr/>
        <p:txBody>
          <a:bodyPr/>
          <a:lstStyle/>
          <a:p>
            <a:r>
              <a:rPr lang="en-US" dirty="0"/>
              <a:t>Wiki</a:t>
            </a:r>
            <a:endParaRPr lang="ru-RU" dirty="0"/>
          </a:p>
        </p:txBody>
      </p:sp>
    </p:spTree>
    <p:extLst>
      <p:ext uri="{BB962C8B-B14F-4D97-AF65-F5344CB8AC3E}">
        <p14:creationId xmlns:p14="http://schemas.microsoft.com/office/powerpoint/2010/main" val="396578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Write a report</a:t>
            </a:r>
          </a:p>
          <a:p>
            <a:endParaRPr lang="en-US" dirty="0"/>
          </a:p>
          <a:p>
            <a:r>
              <a:rPr lang="en-US" dirty="0"/>
              <a:t>Teacher writes something and lets the students correct the information</a:t>
            </a:r>
            <a:endParaRPr lang="ru-RU" dirty="0"/>
          </a:p>
        </p:txBody>
      </p:sp>
      <p:sp>
        <p:nvSpPr>
          <p:cNvPr id="3" name="Заголовок 2"/>
          <p:cNvSpPr>
            <a:spLocks noGrp="1"/>
          </p:cNvSpPr>
          <p:nvPr>
            <p:ph type="title"/>
          </p:nvPr>
        </p:nvSpPr>
        <p:spPr/>
        <p:txBody>
          <a:bodyPr/>
          <a:lstStyle/>
          <a:p>
            <a:r>
              <a:rPr lang="en-US" dirty="0"/>
              <a:t>Activities</a:t>
            </a:r>
            <a:endParaRPr lang="ru-RU" dirty="0"/>
          </a:p>
        </p:txBody>
      </p:sp>
    </p:spTree>
    <p:extLst>
      <p:ext uri="{BB962C8B-B14F-4D97-AF65-F5344CB8AC3E}">
        <p14:creationId xmlns:p14="http://schemas.microsoft.com/office/powerpoint/2010/main" val="3607534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Pbwiki.com</a:t>
            </a:r>
          </a:p>
          <a:p>
            <a:r>
              <a:rPr lang="en-US" dirty="0"/>
              <a:t>Mediawiki.org</a:t>
            </a:r>
          </a:p>
          <a:p>
            <a:r>
              <a:rPr lang="en-US" dirty="0"/>
              <a:t>Wikihost.org</a:t>
            </a:r>
            <a:endParaRPr lang="ru-RU" dirty="0"/>
          </a:p>
        </p:txBody>
      </p:sp>
      <p:sp>
        <p:nvSpPr>
          <p:cNvPr id="3" name="Заголовок 2"/>
          <p:cNvSpPr>
            <a:spLocks noGrp="1"/>
          </p:cNvSpPr>
          <p:nvPr>
            <p:ph type="title"/>
          </p:nvPr>
        </p:nvSpPr>
        <p:spPr/>
        <p:txBody>
          <a:bodyPr/>
          <a:lstStyle/>
          <a:p>
            <a:r>
              <a:rPr lang="en-US" dirty="0"/>
              <a:t>Links</a:t>
            </a:r>
            <a:endParaRPr lang="ru-RU" dirty="0"/>
          </a:p>
        </p:txBody>
      </p:sp>
    </p:spTree>
    <p:extLst>
      <p:ext uri="{BB962C8B-B14F-4D97-AF65-F5344CB8AC3E}">
        <p14:creationId xmlns:p14="http://schemas.microsoft.com/office/powerpoint/2010/main" val="139470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Audio or video referred to a particular </a:t>
            </a:r>
            <a:r>
              <a:rPr lang="en-US" dirty="0" err="1"/>
              <a:t>topi</a:t>
            </a:r>
            <a:r>
              <a:rPr lang="ru-RU" dirty="0"/>
              <a:t>с </a:t>
            </a:r>
            <a:r>
              <a:rPr lang="en-US" dirty="0"/>
              <a:t>that can be downloaded</a:t>
            </a:r>
          </a:p>
          <a:p>
            <a:r>
              <a:rPr lang="en-US" dirty="0"/>
              <a:t>Use a podcast created by the others</a:t>
            </a:r>
          </a:p>
          <a:p>
            <a:r>
              <a:rPr lang="en-US" dirty="0"/>
              <a:t>Produce their own podcast</a:t>
            </a:r>
            <a:endParaRPr lang="ru-RU" dirty="0"/>
          </a:p>
        </p:txBody>
      </p:sp>
      <p:sp>
        <p:nvSpPr>
          <p:cNvPr id="3" name="Заголовок 2"/>
          <p:cNvSpPr>
            <a:spLocks noGrp="1"/>
          </p:cNvSpPr>
          <p:nvPr>
            <p:ph type="title"/>
          </p:nvPr>
        </p:nvSpPr>
        <p:spPr/>
        <p:txBody>
          <a:bodyPr/>
          <a:lstStyle/>
          <a:p>
            <a:r>
              <a:rPr lang="en-US" dirty="0"/>
              <a:t>Podcasts</a:t>
            </a:r>
            <a:endParaRPr lang="ru-RU" dirty="0"/>
          </a:p>
        </p:txBody>
      </p:sp>
    </p:spTree>
    <p:extLst>
      <p:ext uri="{BB962C8B-B14F-4D97-AF65-F5344CB8AC3E}">
        <p14:creationId xmlns:p14="http://schemas.microsoft.com/office/powerpoint/2010/main" val="130559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Bbc.co.uk</a:t>
            </a:r>
          </a:p>
          <a:p>
            <a:r>
              <a:rPr lang="en-US" dirty="0"/>
              <a:t>Podomatic.com</a:t>
            </a:r>
          </a:p>
          <a:p>
            <a:endParaRPr lang="ru-RU" dirty="0"/>
          </a:p>
        </p:txBody>
      </p:sp>
      <p:sp>
        <p:nvSpPr>
          <p:cNvPr id="3" name="Заголовок 2"/>
          <p:cNvSpPr>
            <a:spLocks noGrp="1"/>
          </p:cNvSpPr>
          <p:nvPr>
            <p:ph type="title"/>
          </p:nvPr>
        </p:nvSpPr>
        <p:spPr/>
        <p:txBody>
          <a:bodyPr/>
          <a:lstStyle/>
          <a:p>
            <a:r>
              <a:rPr lang="en-US" dirty="0"/>
              <a:t>Links</a:t>
            </a:r>
            <a:endParaRPr lang="ru-RU" dirty="0"/>
          </a:p>
        </p:txBody>
      </p:sp>
      <p:pic>
        <p:nvPicPr>
          <p:cNvPr id="4" name="Рисунок 3">
            <a:extLst>
              <a:ext uri="{FF2B5EF4-FFF2-40B4-BE49-F238E27FC236}">
                <a16:creationId xmlns:a16="http://schemas.microsoft.com/office/drawing/2014/main" id="{35F1A334-667A-4ADC-ADF9-6D7E7FFE5DB4}"/>
              </a:ext>
            </a:extLst>
          </p:cNvPr>
          <p:cNvPicPr>
            <a:picLocks noChangeAspect="1"/>
          </p:cNvPicPr>
          <p:nvPr/>
        </p:nvPicPr>
        <p:blipFill>
          <a:blip r:embed="rId2"/>
          <a:stretch>
            <a:fillRect/>
          </a:stretch>
        </p:blipFill>
        <p:spPr>
          <a:xfrm>
            <a:off x="3871595" y="1290447"/>
            <a:ext cx="3600400" cy="2024236"/>
          </a:xfrm>
          <a:prstGeom prst="rect">
            <a:avLst/>
          </a:prstGeom>
        </p:spPr>
      </p:pic>
    </p:spTree>
    <p:extLst>
      <p:ext uri="{BB962C8B-B14F-4D97-AF65-F5344CB8AC3E}">
        <p14:creationId xmlns:p14="http://schemas.microsoft.com/office/powerpoint/2010/main" val="385888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Personal information</a:t>
            </a:r>
          </a:p>
          <a:p>
            <a:r>
              <a:rPr lang="en-US" dirty="0"/>
              <a:t>Views on topics</a:t>
            </a:r>
          </a:p>
          <a:p>
            <a:r>
              <a:rPr lang="en-US" dirty="0"/>
              <a:t>Describing an event</a:t>
            </a:r>
          </a:p>
          <a:p>
            <a:endParaRPr lang="ru-RU" dirty="0"/>
          </a:p>
        </p:txBody>
      </p:sp>
      <p:sp>
        <p:nvSpPr>
          <p:cNvPr id="3" name="Заголовок 2"/>
          <p:cNvSpPr>
            <a:spLocks noGrp="1"/>
          </p:cNvSpPr>
          <p:nvPr>
            <p:ph type="title"/>
          </p:nvPr>
        </p:nvSpPr>
        <p:spPr/>
        <p:txBody>
          <a:bodyPr/>
          <a:lstStyle/>
          <a:p>
            <a:r>
              <a:rPr lang="en-US" dirty="0"/>
              <a:t>Activities</a:t>
            </a:r>
            <a:endParaRPr lang="ru-RU" dirty="0"/>
          </a:p>
        </p:txBody>
      </p:sp>
    </p:spTree>
    <p:extLst>
      <p:ext uri="{BB962C8B-B14F-4D97-AF65-F5344CB8AC3E}">
        <p14:creationId xmlns:p14="http://schemas.microsoft.com/office/powerpoint/2010/main" val="2157838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особая организация обучения, которая позволяет совмещать традиционное обучение с преподавателем и современные технологии, такие как электронное обучение или обучение по Интернету</a:t>
            </a:r>
          </a:p>
        </p:txBody>
      </p:sp>
      <p:sp>
        <p:nvSpPr>
          <p:cNvPr id="3" name="Заголовок 2"/>
          <p:cNvSpPr>
            <a:spLocks noGrp="1"/>
          </p:cNvSpPr>
          <p:nvPr>
            <p:ph type="title"/>
          </p:nvPr>
        </p:nvSpPr>
        <p:spPr>
          <a:xfrm>
            <a:off x="132522" y="132522"/>
            <a:ext cx="4837165" cy="560241"/>
          </a:xfrm>
        </p:spPr>
        <p:txBody>
          <a:bodyPr/>
          <a:lstStyle/>
          <a:p>
            <a:pPr>
              <a:lnSpc>
                <a:spcPts val="3000"/>
              </a:lnSpc>
            </a:pPr>
            <a:r>
              <a:rPr lang="en-US" dirty="0"/>
              <a:t>Blended Learning</a:t>
            </a:r>
            <a:r>
              <a:rPr lang="ru-RU" dirty="0"/>
              <a:t>/ Смешанное обучение</a:t>
            </a:r>
          </a:p>
        </p:txBody>
      </p:sp>
    </p:spTree>
    <p:extLst>
      <p:ext uri="{BB962C8B-B14F-4D97-AF65-F5344CB8AC3E}">
        <p14:creationId xmlns:p14="http://schemas.microsoft.com/office/powerpoint/2010/main" val="396099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Thesaurus.reference.com</a:t>
            </a:r>
          </a:p>
          <a:p>
            <a:r>
              <a:rPr lang="en-US" dirty="0"/>
              <a:t>Natcorp.ox.ac.uk</a:t>
            </a:r>
          </a:p>
          <a:p>
            <a:r>
              <a:rPr lang="en-US" dirty="0"/>
              <a:t>Americannationalcorpus.org</a:t>
            </a:r>
          </a:p>
          <a:p>
            <a:endParaRPr lang="ru-RU" dirty="0"/>
          </a:p>
        </p:txBody>
      </p:sp>
      <p:sp>
        <p:nvSpPr>
          <p:cNvPr id="3" name="Заголовок 2"/>
          <p:cNvSpPr>
            <a:spLocks noGrp="1"/>
          </p:cNvSpPr>
          <p:nvPr>
            <p:ph type="title"/>
          </p:nvPr>
        </p:nvSpPr>
        <p:spPr/>
        <p:txBody>
          <a:bodyPr/>
          <a:lstStyle/>
          <a:p>
            <a:r>
              <a:rPr lang="en-US" dirty="0"/>
              <a:t>Dictionaries/Thesaurus/Corpus</a:t>
            </a:r>
            <a:endParaRPr lang="ru-RU" dirty="0"/>
          </a:p>
        </p:txBody>
      </p:sp>
    </p:spTree>
    <p:extLst>
      <p:ext uri="{BB962C8B-B14F-4D97-AF65-F5344CB8AC3E}">
        <p14:creationId xmlns:p14="http://schemas.microsoft.com/office/powerpoint/2010/main" val="284854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28650" y="1865382"/>
            <a:ext cx="7886700" cy="3893531"/>
          </a:xfrm>
        </p:spPr>
        <p:txBody>
          <a:bodyPr/>
          <a:lstStyle/>
          <a:p>
            <a:r>
              <a:rPr lang="en-US" dirty="0">
                <a:hlinkClick r:id="rId2"/>
              </a:rPr>
              <a:t>https://padlet.com/</a:t>
            </a:r>
            <a:endParaRPr lang="en-US" dirty="0"/>
          </a:p>
          <a:p>
            <a:endParaRPr lang="en-US" dirty="0"/>
          </a:p>
          <a:p>
            <a:endParaRPr lang="en-US" dirty="0"/>
          </a:p>
          <a:p>
            <a:endParaRPr lang="en-US" dirty="0"/>
          </a:p>
          <a:p>
            <a:endParaRPr lang="en-US" dirty="0"/>
          </a:p>
          <a:p>
            <a:r>
              <a:rPr lang="en-US" dirty="0"/>
              <a:t>Trello.com </a:t>
            </a:r>
          </a:p>
          <a:p>
            <a:endParaRPr lang="ru-RU" dirty="0"/>
          </a:p>
        </p:txBody>
      </p:sp>
      <p:sp>
        <p:nvSpPr>
          <p:cNvPr id="3" name="Заголовок 2"/>
          <p:cNvSpPr>
            <a:spLocks noGrp="1"/>
          </p:cNvSpPr>
          <p:nvPr>
            <p:ph type="title"/>
          </p:nvPr>
        </p:nvSpPr>
        <p:spPr/>
        <p:txBody>
          <a:bodyPr/>
          <a:lstStyle/>
          <a:p>
            <a:r>
              <a:rPr lang="ru-RU" dirty="0"/>
              <a:t>Виртуальные доски</a:t>
            </a:r>
          </a:p>
        </p:txBody>
      </p:sp>
      <p:pic>
        <p:nvPicPr>
          <p:cNvPr id="4" name="Рисунок 3">
            <a:extLst>
              <a:ext uri="{FF2B5EF4-FFF2-40B4-BE49-F238E27FC236}">
                <a16:creationId xmlns:a16="http://schemas.microsoft.com/office/drawing/2014/main" id="{6CB205AF-3575-43CA-8E78-3A75210D85ED}"/>
              </a:ext>
            </a:extLst>
          </p:cNvPr>
          <p:cNvPicPr>
            <a:picLocks noChangeAspect="1"/>
          </p:cNvPicPr>
          <p:nvPr/>
        </p:nvPicPr>
        <p:blipFill>
          <a:blip r:embed="rId3"/>
          <a:stretch>
            <a:fillRect/>
          </a:stretch>
        </p:blipFill>
        <p:spPr>
          <a:xfrm>
            <a:off x="4572000" y="1865382"/>
            <a:ext cx="3500282" cy="1967948"/>
          </a:xfrm>
          <a:prstGeom prst="rect">
            <a:avLst/>
          </a:prstGeom>
        </p:spPr>
      </p:pic>
      <p:pic>
        <p:nvPicPr>
          <p:cNvPr id="5" name="Рисунок 4">
            <a:extLst>
              <a:ext uri="{FF2B5EF4-FFF2-40B4-BE49-F238E27FC236}">
                <a16:creationId xmlns:a16="http://schemas.microsoft.com/office/drawing/2014/main" id="{5A317389-A95B-4514-A0EA-846849C5A6F0}"/>
              </a:ext>
            </a:extLst>
          </p:cNvPr>
          <p:cNvPicPr>
            <a:picLocks noChangeAspect="1"/>
          </p:cNvPicPr>
          <p:nvPr/>
        </p:nvPicPr>
        <p:blipFill>
          <a:blip r:embed="rId4"/>
          <a:stretch>
            <a:fillRect/>
          </a:stretch>
        </p:blipFill>
        <p:spPr>
          <a:xfrm>
            <a:off x="4753440" y="3931839"/>
            <a:ext cx="3074504" cy="1728564"/>
          </a:xfrm>
          <a:prstGeom prst="rect">
            <a:avLst/>
          </a:prstGeom>
        </p:spPr>
      </p:pic>
    </p:spTree>
    <p:extLst>
      <p:ext uri="{BB962C8B-B14F-4D97-AF65-F5344CB8AC3E}">
        <p14:creationId xmlns:p14="http://schemas.microsoft.com/office/powerpoint/2010/main" val="311015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r>
              <a:rPr lang="en-US" dirty="0"/>
              <a:t>Learning Management System (</a:t>
            </a:r>
            <a:r>
              <a:rPr lang="en-US" dirty="0" err="1"/>
              <a:t>lms</a:t>
            </a:r>
            <a:r>
              <a:rPr lang="en-US" dirty="0"/>
              <a:t>)</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84784"/>
            <a:ext cx="7740352" cy="4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940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r>
              <a:rPr lang="ru-RU" dirty="0"/>
              <a:t>Возможности </a:t>
            </a:r>
            <a:r>
              <a:rPr lang="en-US" dirty="0" err="1"/>
              <a:t>lms</a:t>
            </a:r>
            <a:r>
              <a:rPr lang="en-US" dirty="0"/>
              <a:t> Cambridge</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59216"/>
            <a:ext cx="8477714" cy="496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637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r>
              <a:rPr lang="ru-RU" dirty="0"/>
              <a:t>Возможности </a:t>
            </a:r>
            <a:r>
              <a:rPr lang="en-US" dirty="0" err="1"/>
              <a:t>lms</a:t>
            </a:r>
            <a:r>
              <a:rPr lang="en-US" dirty="0"/>
              <a:t> Cambridge</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624" y="1253276"/>
            <a:ext cx="9779902" cy="57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735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Возможности сайтов </a:t>
            </a:r>
            <a:r>
              <a:rPr lang="en-US" dirty="0"/>
              <a:t>google</a:t>
            </a:r>
            <a:endParaRPr lang="ru-RU" dirty="0"/>
          </a:p>
        </p:txBody>
      </p:sp>
      <p:pic>
        <p:nvPicPr>
          <p:cNvPr id="5" name="Объект 4"/>
          <p:cNvPicPr>
            <a:picLocks noGrp="1"/>
          </p:cNvPicPr>
          <p:nvPr>
            <p:ph idx="1"/>
          </p:nvPr>
        </p:nvPicPr>
        <p:blipFill>
          <a:blip r:embed="rId2" cstate="print"/>
          <a:stretch>
            <a:fillRect/>
          </a:stretch>
        </p:blipFill>
        <p:spPr>
          <a:xfrm>
            <a:off x="-1" y="675860"/>
            <a:ext cx="9382539" cy="6269519"/>
          </a:xfrm>
          <a:prstGeom prst="rect">
            <a:avLst/>
          </a:prstGeom>
        </p:spPr>
      </p:pic>
    </p:spTree>
    <p:extLst>
      <p:ext uri="{BB962C8B-B14F-4D97-AF65-F5344CB8AC3E}">
        <p14:creationId xmlns:p14="http://schemas.microsoft.com/office/powerpoint/2010/main" val="2230306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r>
              <a:rPr lang="ru-RU" dirty="0"/>
              <a:t>Возможности сайтов </a:t>
            </a:r>
            <a:r>
              <a:rPr lang="en-US" dirty="0"/>
              <a:t>google</a:t>
            </a:r>
            <a:endParaRPr lang="ru-RU" dirty="0"/>
          </a:p>
        </p:txBody>
      </p:sp>
      <p:pic>
        <p:nvPicPr>
          <p:cNvPr id="4" name="Рисунок 3"/>
          <p:cNvPicPr/>
          <p:nvPr/>
        </p:nvPicPr>
        <p:blipFill>
          <a:blip r:embed="rId2" cstate="print"/>
          <a:stretch>
            <a:fillRect/>
          </a:stretch>
        </p:blipFill>
        <p:spPr>
          <a:xfrm>
            <a:off x="395536" y="1124744"/>
            <a:ext cx="8568951" cy="4968552"/>
          </a:xfrm>
          <a:prstGeom prst="rect">
            <a:avLst/>
          </a:prstGeom>
        </p:spPr>
      </p:pic>
    </p:spTree>
    <p:extLst>
      <p:ext uri="{BB962C8B-B14F-4D97-AF65-F5344CB8AC3E}">
        <p14:creationId xmlns:p14="http://schemas.microsoft.com/office/powerpoint/2010/main" val="293807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A398B0-671D-47FF-BF7F-3FCDE5E7F37D}"/>
              </a:ext>
            </a:extLst>
          </p:cNvPr>
          <p:cNvSpPr>
            <a:spLocks noGrp="1"/>
          </p:cNvSpPr>
          <p:nvPr>
            <p:ph type="title"/>
          </p:nvPr>
        </p:nvSpPr>
        <p:spPr/>
        <p:txBody>
          <a:bodyPr/>
          <a:lstStyle/>
          <a:p>
            <a:r>
              <a:rPr lang="ru-RU" dirty="0"/>
              <a:t>Наши ближайшие мероприятия</a:t>
            </a:r>
          </a:p>
        </p:txBody>
      </p:sp>
      <p:sp>
        <p:nvSpPr>
          <p:cNvPr id="3" name="Объект 2">
            <a:extLst>
              <a:ext uri="{FF2B5EF4-FFF2-40B4-BE49-F238E27FC236}">
                <a16:creationId xmlns:a16="http://schemas.microsoft.com/office/drawing/2014/main" id="{8F06133E-53A8-453B-AA30-44509F7C0D2D}"/>
              </a:ext>
            </a:extLst>
          </p:cNvPr>
          <p:cNvSpPr>
            <a:spLocks noGrp="1"/>
          </p:cNvSpPr>
          <p:nvPr>
            <p:ph idx="1"/>
          </p:nvPr>
        </p:nvSpPr>
        <p:spPr/>
        <p:txBody>
          <a:bodyPr>
            <a:normAutofit fontScale="92500" lnSpcReduction="10000"/>
          </a:bodyPr>
          <a:lstStyle/>
          <a:p>
            <a:pPr marL="514350" indent="-514350">
              <a:buAutoNum type="arabicPeriod"/>
            </a:pPr>
            <a:r>
              <a:rPr lang="ru-RU" dirty="0">
                <a:hlinkClick r:id="rId2"/>
              </a:rPr>
              <a:t>Мастер-класс</a:t>
            </a:r>
            <a:r>
              <a:rPr lang="ru-RU" dirty="0"/>
              <a:t> от д-ра пед. наук, профессора из </a:t>
            </a:r>
            <a:r>
              <a:rPr lang="en-US" dirty="0"/>
              <a:t>Touro College (New York) </a:t>
            </a:r>
            <a:r>
              <a:rPr lang="ru-RU" dirty="0" err="1"/>
              <a:t>Джасмин</a:t>
            </a:r>
            <a:r>
              <a:rPr lang="ru-RU" dirty="0"/>
              <a:t> </a:t>
            </a:r>
            <a:r>
              <a:rPr lang="ru-RU" dirty="0" err="1"/>
              <a:t>Коуин</a:t>
            </a:r>
            <a:r>
              <a:rPr lang="ru-RU" dirty="0"/>
              <a:t> </a:t>
            </a:r>
            <a:r>
              <a:rPr lang="en-US" b="1" dirty="0"/>
              <a:t>Course Design in Digital Environments: DO's and DONT's and HOW TO's</a:t>
            </a:r>
            <a:r>
              <a:rPr lang="ru-RU" b="1" dirty="0"/>
              <a:t>» </a:t>
            </a:r>
            <a:r>
              <a:rPr lang="ru-RU" dirty="0"/>
              <a:t>(3 апреля 2019 года)</a:t>
            </a:r>
          </a:p>
          <a:p>
            <a:pPr marL="514350" indent="-514350">
              <a:buAutoNum type="arabicPeriod"/>
            </a:pPr>
            <a:r>
              <a:rPr lang="ru-RU" dirty="0"/>
              <a:t>Курс повышения квалификации для преподавателей английского языка в вузах </a:t>
            </a:r>
            <a:r>
              <a:rPr lang="ru-RU" sz="2400" i="1" dirty="0">
                <a:solidFill>
                  <a:srgbClr val="00B050"/>
                </a:solidFill>
              </a:rPr>
              <a:t>«Новые вызовы и педагогические задачи по языковой подготовке в вузах: цифровые технологии, коммуникативные компетенции студентов, новая парадигма профессионального развития преподавателя».</a:t>
            </a:r>
          </a:p>
          <a:p>
            <a:pPr marL="0" indent="0">
              <a:buNone/>
            </a:pPr>
            <a:r>
              <a:rPr lang="ru-RU" i="1" dirty="0"/>
              <a:t>      </a:t>
            </a:r>
            <a:r>
              <a:rPr lang="ru-RU" dirty="0"/>
              <a:t>72 часа</a:t>
            </a:r>
            <a:r>
              <a:rPr lang="en-US" dirty="0"/>
              <a:t>, </a:t>
            </a:r>
            <a:r>
              <a:rPr lang="ru-RU" dirty="0"/>
              <a:t>выдается удостоверение (июнь ). </a:t>
            </a:r>
          </a:p>
          <a:p>
            <a:endParaRPr lang="ru-RU" dirty="0"/>
          </a:p>
        </p:txBody>
      </p:sp>
    </p:spTree>
    <p:extLst>
      <p:ext uri="{BB962C8B-B14F-4D97-AF65-F5344CB8AC3E}">
        <p14:creationId xmlns:p14="http://schemas.microsoft.com/office/powerpoint/2010/main" val="2871254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3600" i="1" dirty="0"/>
              <a:t>Удачного использования технологии смешанного обучения!!!</a:t>
            </a: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91266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ru-RU" sz="2800" dirty="0">
                <a:latin typeface="Calibri" panose="020F0502020204030204" pitchFamily="34" charset="0"/>
                <a:cs typeface="Calibri" panose="020F0502020204030204" pitchFamily="34" charset="0"/>
              </a:rPr>
              <a:t>гибкость </a:t>
            </a:r>
          </a:p>
          <a:p>
            <a:r>
              <a:rPr lang="ru-RU" sz="2800" dirty="0">
                <a:latin typeface="Calibri" panose="020F0502020204030204" pitchFamily="34" charset="0"/>
                <a:cs typeface="Calibri" panose="020F0502020204030204" pitchFamily="34" charset="0"/>
              </a:rPr>
              <a:t>неограниченный доступ (при наличии Интернета)</a:t>
            </a:r>
          </a:p>
          <a:p>
            <a:r>
              <a:rPr lang="ru-RU" sz="2800" dirty="0">
                <a:latin typeface="Calibri" panose="020F0502020204030204" pitchFamily="34" charset="0"/>
                <a:cs typeface="Calibri" panose="020F0502020204030204" pitchFamily="34" charset="0"/>
              </a:rPr>
              <a:t>знакомые технологии для студентов</a:t>
            </a:r>
          </a:p>
          <a:p>
            <a:r>
              <a:rPr lang="ru-RU" sz="2800" dirty="0">
                <a:latin typeface="Calibri" panose="020F0502020204030204" pitchFamily="34" charset="0"/>
                <a:cs typeface="Calibri" panose="020F0502020204030204" pitchFamily="34" charset="0"/>
              </a:rPr>
              <a:t>возможности для включения мультимедийных материалов</a:t>
            </a:r>
          </a:p>
          <a:p>
            <a:r>
              <a:rPr lang="ru-RU" sz="2800" dirty="0">
                <a:latin typeface="Calibri" panose="020F0502020204030204" pitchFamily="34" charset="0"/>
                <a:cs typeface="Calibri" panose="020F0502020204030204" pitchFamily="34" charset="0"/>
              </a:rPr>
              <a:t>эффективное использование  аудиторного времени</a:t>
            </a:r>
          </a:p>
          <a:p>
            <a:r>
              <a:rPr lang="ru-RU" sz="2800" dirty="0">
                <a:latin typeface="Calibri" panose="020F0502020204030204" pitchFamily="34" charset="0"/>
                <a:cs typeface="Calibri" panose="020F0502020204030204" pitchFamily="34" charset="0"/>
              </a:rPr>
              <a:t>развитие учебной автономии</a:t>
            </a:r>
          </a:p>
          <a:p>
            <a:r>
              <a:rPr lang="ru-RU" sz="2800" dirty="0">
                <a:latin typeface="Calibri" panose="020F0502020204030204" pitchFamily="34" charset="0"/>
                <a:cs typeface="Calibri" panose="020F0502020204030204" pitchFamily="34" charset="0"/>
              </a:rPr>
              <a:t>профессиональный рост и неограниченные карьерные перспективы</a:t>
            </a:r>
          </a:p>
          <a:p>
            <a:endParaRPr lang="ru-RU" dirty="0"/>
          </a:p>
        </p:txBody>
      </p:sp>
      <p:sp>
        <p:nvSpPr>
          <p:cNvPr id="3" name="Заголовок 2"/>
          <p:cNvSpPr>
            <a:spLocks noGrp="1"/>
          </p:cNvSpPr>
          <p:nvPr>
            <p:ph type="title"/>
          </p:nvPr>
        </p:nvSpPr>
        <p:spPr/>
        <p:txBody>
          <a:bodyPr/>
          <a:lstStyle/>
          <a:p>
            <a:r>
              <a:rPr lang="ru-RU" dirty="0"/>
              <a:t>Преимущества</a:t>
            </a:r>
          </a:p>
        </p:txBody>
      </p:sp>
    </p:spTree>
    <p:extLst>
      <p:ext uri="{BB962C8B-B14F-4D97-AF65-F5344CB8AC3E}">
        <p14:creationId xmlns:p14="http://schemas.microsoft.com/office/powerpoint/2010/main" val="74531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Search engines</a:t>
            </a:r>
            <a:r>
              <a:rPr lang="ru-RU" dirty="0"/>
              <a:t>/ поисковые сайты</a:t>
            </a:r>
            <a:endParaRPr lang="en-US" dirty="0"/>
          </a:p>
          <a:p>
            <a:r>
              <a:rPr lang="en-US" dirty="0"/>
              <a:t>Chats</a:t>
            </a:r>
            <a:r>
              <a:rPr lang="ru-RU" dirty="0"/>
              <a:t>/ чаты/ форму</a:t>
            </a:r>
            <a:endParaRPr lang="en-US" dirty="0"/>
          </a:p>
          <a:p>
            <a:r>
              <a:rPr lang="en-US" dirty="0"/>
              <a:t>Blogs</a:t>
            </a:r>
            <a:r>
              <a:rPr lang="ru-RU" dirty="0"/>
              <a:t> / блоги</a:t>
            </a:r>
            <a:endParaRPr lang="en-US" dirty="0"/>
          </a:p>
          <a:p>
            <a:r>
              <a:rPr lang="en-US" dirty="0"/>
              <a:t>Wikis</a:t>
            </a:r>
            <a:r>
              <a:rPr lang="ru-RU" dirty="0"/>
              <a:t> / вики</a:t>
            </a:r>
            <a:endParaRPr lang="en-US" dirty="0"/>
          </a:p>
          <a:p>
            <a:r>
              <a:rPr lang="en-US" dirty="0"/>
              <a:t>Podcasts</a:t>
            </a:r>
            <a:r>
              <a:rPr lang="ru-RU" dirty="0"/>
              <a:t> / подкасты</a:t>
            </a:r>
            <a:endParaRPr lang="en-US" dirty="0"/>
          </a:p>
          <a:p>
            <a:r>
              <a:rPr lang="en-US" dirty="0"/>
              <a:t>On-line dictionaries &amp;thesauruses</a:t>
            </a:r>
            <a:r>
              <a:rPr lang="ru-RU" dirty="0"/>
              <a:t> / онлайн-словари</a:t>
            </a:r>
            <a:endParaRPr lang="en-US" dirty="0"/>
          </a:p>
          <a:p>
            <a:endParaRPr lang="ru-RU" dirty="0"/>
          </a:p>
        </p:txBody>
      </p:sp>
      <p:sp>
        <p:nvSpPr>
          <p:cNvPr id="3" name="Заголовок 2"/>
          <p:cNvSpPr>
            <a:spLocks noGrp="1"/>
          </p:cNvSpPr>
          <p:nvPr>
            <p:ph type="title"/>
          </p:nvPr>
        </p:nvSpPr>
        <p:spPr/>
        <p:txBody>
          <a:bodyPr/>
          <a:lstStyle/>
          <a:p>
            <a:r>
              <a:rPr lang="ru-RU" dirty="0"/>
              <a:t>Инструменты</a:t>
            </a:r>
          </a:p>
        </p:txBody>
      </p:sp>
    </p:spTree>
    <p:extLst>
      <p:ext uri="{BB962C8B-B14F-4D97-AF65-F5344CB8AC3E}">
        <p14:creationId xmlns:p14="http://schemas.microsoft.com/office/powerpoint/2010/main" val="12966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Google.com</a:t>
            </a:r>
          </a:p>
          <a:p>
            <a:r>
              <a:rPr lang="en-US" dirty="0"/>
              <a:t>Yahoo.com</a:t>
            </a:r>
          </a:p>
          <a:p>
            <a:r>
              <a:rPr lang="en-US" dirty="0"/>
              <a:t>Ask.com</a:t>
            </a:r>
          </a:p>
          <a:p>
            <a:r>
              <a:rPr lang="en-US" dirty="0"/>
              <a:t>Kartoo.com</a:t>
            </a:r>
            <a:endParaRPr lang="ru-RU" dirty="0"/>
          </a:p>
        </p:txBody>
      </p:sp>
      <p:sp>
        <p:nvSpPr>
          <p:cNvPr id="3" name="Заголовок 2"/>
          <p:cNvSpPr>
            <a:spLocks noGrp="1"/>
          </p:cNvSpPr>
          <p:nvPr>
            <p:ph type="title"/>
          </p:nvPr>
        </p:nvSpPr>
        <p:spPr/>
        <p:txBody>
          <a:bodyPr/>
          <a:lstStyle/>
          <a:p>
            <a:r>
              <a:rPr lang="en-US" dirty="0"/>
              <a:t>Search engines</a:t>
            </a:r>
            <a:endParaRPr lang="ru-RU" dirty="0"/>
          </a:p>
        </p:txBody>
      </p:sp>
    </p:spTree>
    <p:extLst>
      <p:ext uri="{BB962C8B-B14F-4D97-AF65-F5344CB8AC3E}">
        <p14:creationId xmlns:p14="http://schemas.microsoft.com/office/powerpoint/2010/main" val="223386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Find an interview with a famous person</a:t>
            </a:r>
          </a:p>
          <a:p>
            <a:pPr lvl="1"/>
            <a:r>
              <a:rPr lang="en-US" dirty="0"/>
              <a:t>Present a video</a:t>
            </a:r>
          </a:p>
          <a:p>
            <a:pPr lvl="1"/>
            <a:r>
              <a:rPr lang="en-US" dirty="0"/>
              <a:t>Listening: Listen and make notes (useful expressions)</a:t>
            </a:r>
          </a:p>
          <a:p>
            <a:pPr lvl="1"/>
            <a:r>
              <a:rPr lang="en-US" dirty="0"/>
              <a:t>Followed-up questions</a:t>
            </a:r>
          </a:p>
          <a:p>
            <a:pPr lvl="1"/>
            <a:r>
              <a:rPr lang="en-US" dirty="0"/>
              <a:t>Speaking: role-play an interview</a:t>
            </a:r>
          </a:p>
          <a:p>
            <a:pPr lvl="1"/>
            <a:r>
              <a:rPr lang="en-US" dirty="0"/>
              <a:t>Writing: a biography/ a day in the life/an article to a magazine</a:t>
            </a:r>
          </a:p>
          <a:p>
            <a:pPr lvl="1"/>
            <a:endParaRPr lang="ru-RU" dirty="0"/>
          </a:p>
        </p:txBody>
      </p:sp>
      <p:sp>
        <p:nvSpPr>
          <p:cNvPr id="3" name="Заголовок 2"/>
          <p:cNvSpPr>
            <a:spLocks noGrp="1"/>
          </p:cNvSpPr>
          <p:nvPr>
            <p:ph type="title"/>
          </p:nvPr>
        </p:nvSpPr>
        <p:spPr/>
        <p:txBody>
          <a:bodyPr/>
          <a:lstStyle/>
          <a:p>
            <a:r>
              <a:rPr lang="en-US" dirty="0"/>
              <a:t>Activities</a:t>
            </a:r>
            <a:r>
              <a:rPr lang="ru-RU" dirty="0"/>
              <a:t> </a:t>
            </a:r>
          </a:p>
        </p:txBody>
      </p:sp>
    </p:spTree>
    <p:extLst>
      <p:ext uri="{BB962C8B-B14F-4D97-AF65-F5344CB8AC3E}">
        <p14:creationId xmlns:p14="http://schemas.microsoft.com/office/powerpoint/2010/main" val="2752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en-US" dirty="0"/>
              <a:t>Your boss works for the Barcelona office and has to go to the UK. The meeting itinerary has been prepared by your company’s head office in London, but the logistics of the trip have been left to you.</a:t>
            </a:r>
          </a:p>
          <a:p>
            <a:r>
              <a:rPr lang="en-US" dirty="0"/>
              <a:t>You will have to find flights, trains or ferries and</a:t>
            </a:r>
            <a:r>
              <a:rPr lang="ru-RU" dirty="0"/>
              <a:t> </a:t>
            </a:r>
            <a:r>
              <a:rPr lang="en-US" dirty="0"/>
              <a:t>to work out which is the best way of getting from meeting to meeting. Note down prices an timetables. Find accommodation available.</a:t>
            </a:r>
          </a:p>
          <a:p>
            <a:r>
              <a:rPr lang="en-US" dirty="0"/>
              <a:t>Prepare a detailed report including all the needed information</a:t>
            </a:r>
            <a:endParaRPr lang="ru-RU" dirty="0"/>
          </a:p>
        </p:txBody>
      </p:sp>
      <p:sp>
        <p:nvSpPr>
          <p:cNvPr id="3" name="Заголовок 2"/>
          <p:cNvSpPr>
            <a:spLocks noGrp="1"/>
          </p:cNvSpPr>
          <p:nvPr>
            <p:ph type="title"/>
          </p:nvPr>
        </p:nvSpPr>
        <p:spPr/>
        <p:txBody>
          <a:bodyPr/>
          <a:lstStyle/>
          <a:p>
            <a:r>
              <a:rPr lang="en-US" dirty="0"/>
              <a:t>Case study</a:t>
            </a:r>
            <a:endParaRPr lang="ru-RU" dirty="0"/>
          </a:p>
        </p:txBody>
      </p:sp>
    </p:spTree>
    <p:extLst>
      <p:ext uri="{BB962C8B-B14F-4D97-AF65-F5344CB8AC3E}">
        <p14:creationId xmlns:p14="http://schemas.microsoft.com/office/powerpoint/2010/main" val="163465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Visit the website (e.g. World Wildlife Fund)</a:t>
            </a:r>
          </a:p>
          <a:p>
            <a:r>
              <a:rPr lang="en-US" dirty="0"/>
              <a:t>Find an e-mail address for further information</a:t>
            </a:r>
          </a:p>
          <a:p>
            <a:r>
              <a:rPr lang="en-US" dirty="0"/>
              <a:t>Write an e-mail containing compiled questions (e.g. about endangered species)</a:t>
            </a:r>
          </a:p>
          <a:p>
            <a:r>
              <a:rPr lang="en-US" dirty="0"/>
              <a:t>Use Blind Copy</a:t>
            </a:r>
          </a:p>
          <a:p>
            <a:r>
              <a:rPr lang="en-US" dirty="0"/>
              <a:t>Prepare a report or presentation on what you have found out.</a:t>
            </a:r>
            <a:endParaRPr lang="ru-RU" dirty="0"/>
          </a:p>
        </p:txBody>
      </p:sp>
      <p:sp>
        <p:nvSpPr>
          <p:cNvPr id="3" name="Заголовок 2"/>
          <p:cNvSpPr>
            <a:spLocks noGrp="1"/>
          </p:cNvSpPr>
          <p:nvPr>
            <p:ph type="title"/>
          </p:nvPr>
        </p:nvSpPr>
        <p:spPr/>
        <p:txBody>
          <a:bodyPr/>
          <a:lstStyle/>
          <a:p>
            <a:r>
              <a:rPr lang="en-US" dirty="0"/>
              <a:t>E-mails</a:t>
            </a:r>
            <a:endParaRPr lang="ru-RU" dirty="0"/>
          </a:p>
        </p:txBody>
      </p:sp>
    </p:spTree>
    <p:extLst>
      <p:ext uri="{BB962C8B-B14F-4D97-AF65-F5344CB8AC3E}">
        <p14:creationId xmlns:p14="http://schemas.microsoft.com/office/powerpoint/2010/main" val="327900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Text chat</a:t>
            </a:r>
          </a:p>
          <a:p>
            <a:r>
              <a:rPr lang="en-US" dirty="0"/>
              <a:t>Audio or voice chat</a:t>
            </a:r>
          </a:p>
          <a:p>
            <a:r>
              <a:rPr lang="en-US" dirty="0"/>
              <a:t>Public chat</a:t>
            </a:r>
          </a:p>
          <a:p>
            <a:r>
              <a:rPr lang="en-US" dirty="0"/>
              <a:t>Private chat</a:t>
            </a:r>
            <a:endParaRPr lang="ru-RU" dirty="0"/>
          </a:p>
        </p:txBody>
      </p:sp>
      <p:sp>
        <p:nvSpPr>
          <p:cNvPr id="3" name="Заголовок 2"/>
          <p:cNvSpPr>
            <a:spLocks noGrp="1"/>
          </p:cNvSpPr>
          <p:nvPr>
            <p:ph type="title"/>
          </p:nvPr>
        </p:nvSpPr>
        <p:spPr/>
        <p:txBody>
          <a:bodyPr/>
          <a:lstStyle/>
          <a:p>
            <a:r>
              <a:rPr lang="en-US" dirty="0"/>
              <a:t>Chat</a:t>
            </a:r>
            <a:endParaRPr lang="ru-RU" dirty="0"/>
          </a:p>
        </p:txBody>
      </p:sp>
    </p:spTree>
    <p:extLst>
      <p:ext uri="{BB962C8B-B14F-4D97-AF65-F5344CB8AC3E}">
        <p14:creationId xmlns:p14="http://schemas.microsoft.com/office/powerpoint/2010/main" val="2470773745"/>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id="{BA94F365-2D3C-42F8-B622-B6FAF2470ADC}" vid="{6F5F1079-12CE-4B13-B146-FF2571901899}"/>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55</TotalTime>
  <Words>618</Words>
  <Application>Microsoft Office PowerPoint</Application>
  <PresentationFormat>Экран (4:3)</PresentationFormat>
  <Paragraphs>117</Paragraphs>
  <Slides>28</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28</vt:i4>
      </vt:variant>
    </vt:vector>
  </HeadingPairs>
  <TitlesOfParts>
    <vt:vector size="33" baseType="lpstr">
      <vt:lpstr>Arial</vt:lpstr>
      <vt:lpstr>Calibri</vt:lpstr>
      <vt:lpstr>Calibri Light</vt:lpstr>
      <vt:lpstr>Тема Office</vt:lpstr>
      <vt:lpstr>Специальное оформление</vt:lpstr>
      <vt:lpstr>Возможности использования технологии смешанного обучения в условиях ограниченного программного обеспечения</vt:lpstr>
      <vt:lpstr>Blended Learning/ Смешанное обучение</vt:lpstr>
      <vt:lpstr>Преимущества</vt:lpstr>
      <vt:lpstr>Инструменты</vt:lpstr>
      <vt:lpstr>Search engines</vt:lpstr>
      <vt:lpstr>Activities </vt:lpstr>
      <vt:lpstr>Case study</vt:lpstr>
      <vt:lpstr>E-mails</vt:lpstr>
      <vt:lpstr>Chat</vt:lpstr>
      <vt:lpstr>Tools</vt:lpstr>
      <vt:lpstr>Activities</vt:lpstr>
      <vt:lpstr>Blogs</vt:lpstr>
      <vt:lpstr>Links</vt:lpstr>
      <vt:lpstr>Wiki</vt:lpstr>
      <vt:lpstr>Activities</vt:lpstr>
      <vt:lpstr>Links</vt:lpstr>
      <vt:lpstr>Podcasts</vt:lpstr>
      <vt:lpstr>Links</vt:lpstr>
      <vt:lpstr>Activities</vt:lpstr>
      <vt:lpstr>Dictionaries/Thesaurus/Corpus</vt:lpstr>
      <vt:lpstr>Виртуальные доски</vt:lpstr>
      <vt:lpstr>Learning Management System (lms)</vt:lpstr>
      <vt:lpstr>Возможности lms Cambridge</vt:lpstr>
      <vt:lpstr>Возможности lms Cambridge</vt:lpstr>
      <vt:lpstr>Возможности сайтов google</vt:lpstr>
      <vt:lpstr>Возможности сайтов google</vt:lpstr>
      <vt:lpstr>Наши ближайшие мероприятия</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Катя</dc:creator>
  <cp:lastModifiedBy>Кира Иноземцева</cp:lastModifiedBy>
  <cp:revision>8</cp:revision>
  <dcterms:created xsi:type="dcterms:W3CDTF">2019-01-18T11:21:34Z</dcterms:created>
  <dcterms:modified xsi:type="dcterms:W3CDTF">2019-03-16T13:52:28Z</dcterms:modified>
</cp:coreProperties>
</file>